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4630400" cy="8229600"/>
  <p:notesSz cx="6797675" cy="9928225"/>
  <p:embeddedFontLst>
    <p:embeddedFont>
      <p:font typeface="Mona Sans Semi Bold" pitchFamily="2" charset="77"/>
      <p:regular r:id="rId17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rdi Emilie" initials="JE" lastIdx="1" clrIdx="0">
    <p:extLst>
      <p:ext uri="{19B8F6BF-5375-455C-9EA6-DF929625EA0E}">
        <p15:presenceInfo xmlns:p15="http://schemas.microsoft.com/office/powerpoint/2012/main" userId="S-1-5-21-3352713205-3116940686-2066961551-3009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578" autoAdjust="0"/>
  </p:normalViewPr>
  <p:slideViewPr>
    <p:cSldViewPr snapToGrid="0" snapToObjects="1">
      <p:cViewPr varScale="1">
        <p:scale>
          <a:sx n="87" d="100"/>
          <a:sy n="87" d="100"/>
        </p:scale>
        <p:origin x="68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4436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898" tIns="33449" rIns="66898" bIns="33449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6898" tIns="33449" rIns="66898" bIns="33449"/>
          <a:lstStyle/>
          <a:p>
            <a:fld id="{F7021451-1387-4CA6-816F-3879F97B5CBC}" type="slidenum">
              <a:rPr lang="en-US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898" tIns="33449" rIns="66898" bIns="33449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6898" tIns="33449" rIns="66898" bIns="33449"/>
          <a:lstStyle/>
          <a:p>
            <a:fld id="{F7021451-1387-4CA6-816F-3879F97B5CBC}" type="slidenum">
              <a:rPr lang="en-US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898" tIns="33449" rIns="66898" bIns="33449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6898" tIns="33449" rIns="66898" bIns="33449"/>
          <a:lstStyle/>
          <a:p>
            <a:fld id="{F7021451-1387-4CA6-816F-3879F97B5CBC}" type="slidenum">
              <a:rPr lang="en-US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898" tIns="33449" rIns="66898" bIns="33449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6898" tIns="33449" rIns="66898" bIns="33449"/>
          <a:lstStyle/>
          <a:p>
            <a:fld id="{F7021451-1387-4CA6-816F-3879F97B5CBC}" type="slidenum">
              <a:rPr lang="en-US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898" tIns="33449" rIns="66898" bIns="33449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6898" tIns="33449" rIns="66898" bIns="33449"/>
          <a:lstStyle/>
          <a:p>
            <a:fld id="{F7021451-1387-4CA6-816F-3879F97B5CBC}" type="slidenum">
              <a:rPr lang="en-US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898" tIns="33449" rIns="66898" bIns="33449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6898" tIns="33449" rIns="66898" bIns="33449"/>
          <a:lstStyle/>
          <a:p>
            <a:fld id="{F7021451-1387-4CA6-816F-3879F97B5CBC}" type="slidenum">
              <a:rPr lang="en-US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898" tIns="33449" rIns="66898" bIns="33449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6898" tIns="33449" rIns="66898" bIns="33449"/>
          <a:lstStyle/>
          <a:p>
            <a:fld id="{F7021451-1387-4CA6-816F-3879F97B5CBC}" type="slidenum">
              <a:rPr lang="en-US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898" tIns="33449" rIns="66898" bIns="33449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6898" tIns="33449" rIns="66898" bIns="33449"/>
          <a:lstStyle/>
          <a:p>
            <a:fld id="{F7021451-1387-4CA6-816F-3879F97B5CBC}" type="slidenum">
              <a:rPr lang="en-US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898" tIns="33449" rIns="66898" bIns="33449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6898" tIns="33449" rIns="66898" bIns="33449"/>
          <a:lstStyle/>
          <a:p>
            <a:fld id="{F7021451-1387-4CA6-816F-3879F97B5CBC}" type="slidenum">
              <a:rPr lang="en-US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898" tIns="33449" rIns="66898" bIns="33449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6898" tIns="33449" rIns="66898" bIns="33449"/>
          <a:lstStyle/>
          <a:p>
            <a:fld id="{F7021451-1387-4CA6-816F-3879F97B5CBC}" type="slidenum">
              <a:rPr lang="en-US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898" tIns="33449" rIns="66898" bIns="33449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6898" tIns="33449" rIns="66898" bIns="33449"/>
          <a:lstStyle/>
          <a:p>
            <a:fld id="{F7021451-1387-4CA6-816F-3879F97B5CBC}" type="slidenum">
              <a:rPr lang="en-US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898" tIns="33449" rIns="66898" bIns="33449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6898" tIns="33449" rIns="66898" bIns="33449"/>
          <a:lstStyle/>
          <a:p>
            <a:fld id="{F7021451-1387-4CA6-816F-3879F97B5CBC}" type="slidenum">
              <a:rPr lang="en-US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898" tIns="33449" rIns="66898" bIns="33449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6898" tIns="33449" rIns="66898" bIns="33449"/>
          <a:lstStyle/>
          <a:p>
            <a:fld id="{F7021451-1387-4CA6-816F-3879F97B5CBC}" type="slidenum">
              <a:rPr lang="en-US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66898" tIns="33449" rIns="66898" bIns="33449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66898" tIns="33449" rIns="66898" bIns="33449"/>
          <a:lstStyle/>
          <a:p>
            <a:fld id="{F7021451-1387-4CA6-816F-3879F97B5CBC}" type="slidenum">
              <a:rPr lang="en-US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73152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108990" y="2583775"/>
            <a:ext cx="57276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Immobilienmarkt Schweiz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8108990" y="4092059"/>
            <a:ext cx="5727621" cy="85058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6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Aktuelle politische Herausforderungen</a:t>
            </a:r>
            <a:endParaRPr lang="en-US" sz="2650" dirty="0"/>
          </a:p>
        </p:txBody>
      </p:sp>
      <p:sp>
        <p:nvSpPr>
          <p:cNvPr id="5" name="Text 2"/>
          <p:cNvSpPr/>
          <p:nvPr/>
        </p:nvSpPr>
        <p:spPr>
          <a:xfrm>
            <a:off x="8108990" y="5282803"/>
            <a:ext cx="57276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endParaRPr lang="en-US" sz="1750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0A87CFFB-C593-2828-067F-42D21BFB73E7}"/>
              </a:ext>
            </a:extLst>
          </p:cNvPr>
          <p:cNvSpPr txBox="1"/>
          <p:nvPr/>
        </p:nvSpPr>
        <p:spPr>
          <a:xfrm>
            <a:off x="12701116" y="7777424"/>
            <a:ext cx="192928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de-CH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978098"/>
            <a:ext cx="4800124" cy="5387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200"/>
              </a:lnSpc>
              <a:buNone/>
            </a:pPr>
            <a:r>
              <a:rPr lang="en-US" sz="33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Aktionsplan Bundesrat</a:t>
            </a:r>
            <a:endParaRPr lang="en-US" sz="3350" dirty="0"/>
          </a:p>
        </p:txBody>
      </p:sp>
      <p:sp>
        <p:nvSpPr>
          <p:cNvPr id="3" name="Shape 1"/>
          <p:cNvSpPr/>
          <p:nvPr/>
        </p:nvSpPr>
        <p:spPr>
          <a:xfrm>
            <a:off x="793790" y="1823918"/>
            <a:ext cx="13042821" cy="1222534"/>
          </a:xfrm>
          <a:prstGeom prst="roundRect">
            <a:avLst>
              <a:gd name="adj" fmla="val 7403"/>
            </a:avLst>
          </a:prstGeom>
          <a:solidFill>
            <a:srgbClr val="D4D6DE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174" y="2148483"/>
            <a:ext cx="269319" cy="215384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493877" y="2082403"/>
            <a:ext cx="12127349" cy="6722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50" b="1" dirty="0">
                <a:solidFill>
                  <a:srgbClr val="000000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Der Aktionsplan verfolgt das Ziel, einen Beitrag zu einer nachhaltigen Wohnraumversorgung zu leisten. Das bedeutet, die Rahmenbedingungen zu schaffen, damit das Angebot rascher auf die Nachfrage(veränderung) reagieren kann.</a:t>
            </a:r>
            <a:endParaRPr lang="en-US" sz="1650" b="1" dirty="0">
              <a:latin typeface="Mona Sans Semi Bold" panose="020B0604020202020204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793790" y="3460909"/>
            <a:ext cx="6122789" cy="371891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165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Innenentwicklung erleichtern und qualitätsvoll umsetzen</a:t>
            </a:r>
            <a:endParaRPr lang="en-US" sz="1650" dirty="0">
              <a:latin typeface="Mona Sans Semi Bold" panose="020B0604020202020204" charset="0"/>
            </a:endParaRPr>
          </a:p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165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Durchlässigkeit und Durchmischung von Arbeits- und Wohnzonen erleichtern</a:t>
            </a:r>
            <a:endParaRPr lang="en-US" sz="1650" dirty="0">
              <a:latin typeface="Mona Sans Semi Bold" panose="020B0604020202020204" charset="0"/>
            </a:endParaRPr>
          </a:p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165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Ausnützungsziffern erhöhen oder Grenzabstände reduzieren</a:t>
            </a:r>
            <a:endParaRPr lang="en-US" sz="1650" dirty="0">
              <a:latin typeface="Mona Sans Semi Bold" panose="020B0604020202020204" charset="0"/>
            </a:endParaRPr>
          </a:p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165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Mobilisierung von Bauland</a:t>
            </a:r>
            <a:endParaRPr lang="en-US" sz="1650" dirty="0">
              <a:latin typeface="Mona Sans Semi Bold" panose="020B0604020202020204" charset="0"/>
            </a:endParaRPr>
          </a:p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165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Interessenabwägung stärken</a:t>
            </a:r>
            <a:endParaRPr lang="en-US" sz="1650" dirty="0">
              <a:latin typeface="Mona Sans Semi Bold" panose="020B0604020202020204" charset="0"/>
            </a:endParaRPr>
          </a:p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165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Missbräuchliche Einsprachen in Planungs- und Bewilligungsverfahren reduzieren - Verfahren effizienter gestalten</a:t>
            </a:r>
            <a:endParaRPr lang="en-US" sz="1650" dirty="0">
              <a:latin typeface="Mona Sans Semi Bold" panose="020B0604020202020204" charset="0"/>
            </a:endParaRPr>
          </a:p>
        </p:txBody>
      </p:sp>
      <p:sp>
        <p:nvSpPr>
          <p:cNvPr id="7" name="Text 4"/>
          <p:cNvSpPr/>
          <p:nvPr/>
        </p:nvSpPr>
        <p:spPr>
          <a:xfrm>
            <a:off x="7449979" y="3460909"/>
            <a:ext cx="6394133" cy="331124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165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Indirekte Wohnraumförderung stärken</a:t>
            </a:r>
            <a:endParaRPr lang="en-US" sz="1650" dirty="0">
              <a:latin typeface="Mona Sans Semi Bold" panose="020B0604020202020204" charset="0"/>
            </a:endParaRPr>
          </a:p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165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Bei Mehrausnützung einen Mindestanteil von preisgünstigem Wohnraum vorsehen</a:t>
            </a:r>
            <a:endParaRPr lang="en-US" sz="1650" dirty="0">
              <a:latin typeface="Mona Sans Semi Bold" panose="020B0604020202020204" charset="0"/>
            </a:endParaRPr>
          </a:p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165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Regelungen für den Umgang mit temporär genutztem Wohnraum</a:t>
            </a:r>
            <a:endParaRPr lang="en-US" sz="1650" dirty="0">
              <a:latin typeface="Mona Sans Semi Bold" panose="020B0604020202020204" charset="0"/>
            </a:endParaRPr>
          </a:p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165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Gemeinden in Tourismusgebieten beim Erhalt von bezahlbaren Erstwohnungen unterstützen</a:t>
            </a:r>
            <a:endParaRPr lang="en-US" sz="1650" dirty="0">
              <a:latin typeface="Mona Sans Semi Bold" panose="020B0604020202020204" charset="0"/>
            </a:endParaRPr>
          </a:p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165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Ausbaustandards vereinfachen sowie einfacher und günstiger bauen</a:t>
            </a:r>
            <a:endParaRPr lang="en-US" sz="1650" dirty="0">
              <a:latin typeface="Mona Sans Semi Bold" panose="020B0604020202020204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9BB8887D-B6CA-4E19-8717-2DE4D13E07E7}"/>
              </a:ext>
            </a:extLst>
          </p:cNvPr>
          <p:cNvSpPr txBox="1"/>
          <p:nvPr/>
        </p:nvSpPr>
        <p:spPr>
          <a:xfrm>
            <a:off x="12701116" y="7777424"/>
            <a:ext cx="192928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de-CH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370647"/>
            <a:ext cx="4624507" cy="566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450"/>
              </a:lnSpc>
              <a:buNone/>
            </a:pPr>
            <a:r>
              <a:rPr lang="en-US" sz="35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Raumplanung - ISOS</a:t>
            </a:r>
            <a:endParaRPr lang="en-US" sz="3550" dirty="0"/>
          </a:p>
        </p:txBody>
      </p:sp>
      <p:sp>
        <p:nvSpPr>
          <p:cNvPr id="3" name="Text 1"/>
          <p:cNvSpPr/>
          <p:nvPr/>
        </p:nvSpPr>
        <p:spPr>
          <a:xfrm>
            <a:off x="793790" y="2028349"/>
            <a:ext cx="13042821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Bundesinventar der schützenswerten Ortsbilder der Schweiz von nationaler Bedeutung ISOS und Ortsbildschutz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3281243"/>
            <a:ext cx="7604284" cy="18938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Vernünftige Interessenabwägung wichtig: Ein ausgewiesenes öffentliches Interesse soll das nationale Interesse an einem Ortsbild relativieren können.</a:t>
            </a:r>
            <a:endParaRPr lang="en-US" sz="1750" dirty="0">
              <a:latin typeface="Mona Sans Semi Bold" panose="020B0604020202020204" charset="0"/>
            </a:endParaRPr>
          </a:p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Insb. hinsichtlich Lärmschutz, erneuerbaren Energien und Verdichtung sind die Interessen als gleichbedeutend einzustufen.</a:t>
            </a:r>
            <a:endParaRPr lang="en-US" sz="1750" dirty="0">
              <a:latin typeface="Mona Sans Semi Bold" panose="020B0604020202020204" charset="0"/>
            </a:endParaRPr>
          </a:p>
        </p:txBody>
      </p:sp>
      <p:sp>
        <p:nvSpPr>
          <p:cNvPr id="5" name="Shape 3"/>
          <p:cNvSpPr/>
          <p:nvPr/>
        </p:nvSpPr>
        <p:spPr>
          <a:xfrm>
            <a:off x="8959096" y="3332321"/>
            <a:ext cx="4885015" cy="1689616"/>
          </a:xfrm>
          <a:prstGeom prst="roundRect">
            <a:avLst>
              <a:gd name="adj" fmla="val 5638"/>
            </a:avLst>
          </a:prstGeom>
          <a:solidFill>
            <a:srgbClr val="D4D6DE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5910" y="3684032"/>
            <a:ext cx="283488" cy="226814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9696212" y="3615809"/>
            <a:ext cx="3921085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000000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ISOS dient dem Bund, Kantonen und Gemeinden als Planungsgrundlage bei der Siedlungsentwicklung.</a:t>
            </a:r>
            <a:endParaRPr lang="en-US" sz="1750" b="1" dirty="0">
              <a:latin typeface="Mona Sans Semi Bold" panose="020B0604020202020204" charset="0"/>
            </a:endParaRPr>
          </a:p>
        </p:txBody>
      </p:sp>
      <p:sp>
        <p:nvSpPr>
          <p:cNvPr id="8" name="Shape 5"/>
          <p:cNvSpPr/>
          <p:nvPr/>
        </p:nvSpPr>
        <p:spPr>
          <a:xfrm>
            <a:off x="793790" y="5532239"/>
            <a:ext cx="13042821" cy="1326713"/>
          </a:xfrm>
          <a:prstGeom prst="roundRect">
            <a:avLst>
              <a:gd name="adj" fmla="val 7181"/>
            </a:avLst>
          </a:prstGeom>
          <a:solidFill>
            <a:srgbClr val="F1F1F4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9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0604" y="5883950"/>
            <a:ext cx="283488" cy="226814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1530906" y="5815727"/>
            <a:ext cx="1207889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de-CH" sz="1750" b="1" noProof="0" dirty="0">
                <a:solidFill>
                  <a:srgbClr val="000000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Überweisung des Po. 25.4401 (WBK-N): «Denkmal-, Heimat- und Ortsbildschutz. Auswirkungen neuer Aufgabenteilungen und Wirksamkeit beschlossener Massnahmen evaluieren» an den Bundesrat</a:t>
            </a:r>
            <a:endParaRPr lang="de-CH" sz="1750" b="1" noProof="0" dirty="0">
              <a:latin typeface="Mona Sans Semi Bold" panose="020B0604020202020204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DA2DD652-2F27-F0B8-ABF4-4B9112847A68}"/>
              </a:ext>
            </a:extLst>
          </p:cNvPr>
          <p:cNvSpPr txBox="1"/>
          <p:nvPr/>
        </p:nvSpPr>
        <p:spPr>
          <a:xfrm>
            <a:off x="12701116" y="7777424"/>
            <a:ext cx="192928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de-CH" dirty="0"/>
          </a:p>
        </p:txBody>
      </p:sp>
      <p:sp>
        <p:nvSpPr>
          <p:cNvPr id="12" name="Shape 4">
            <a:extLst>
              <a:ext uri="{FF2B5EF4-FFF2-40B4-BE49-F238E27FC236}">
                <a16:creationId xmlns:a16="http://schemas.microsoft.com/office/drawing/2014/main" id="{AC1AC40B-C388-0E5C-F41F-AA82F060FA73}"/>
              </a:ext>
            </a:extLst>
          </p:cNvPr>
          <p:cNvSpPr/>
          <p:nvPr/>
        </p:nvSpPr>
        <p:spPr>
          <a:xfrm>
            <a:off x="793789" y="6972359"/>
            <a:ext cx="13042821" cy="958179"/>
          </a:xfrm>
          <a:prstGeom prst="roundRect">
            <a:avLst>
              <a:gd name="adj" fmla="val 5638"/>
            </a:avLst>
          </a:prstGeom>
          <a:solidFill>
            <a:srgbClr val="E2E4E9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13" name="Image 1" descr="preencoded.png">
            <a:extLst>
              <a:ext uri="{FF2B5EF4-FFF2-40B4-BE49-F238E27FC236}">
                <a16:creationId xmlns:a16="http://schemas.microsoft.com/office/drawing/2014/main" id="{B54018B9-ABE3-DE18-28EE-D3A1AA0AF4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0604" y="7142440"/>
            <a:ext cx="283488" cy="226814"/>
          </a:xfrm>
          <a:prstGeom prst="rect">
            <a:avLst/>
          </a:prstGeom>
        </p:spPr>
      </p:pic>
      <p:sp>
        <p:nvSpPr>
          <p:cNvPr id="14" name="Text 6">
            <a:extLst>
              <a:ext uri="{FF2B5EF4-FFF2-40B4-BE49-F238E27FC236}">
                <a16:creationId xmlns:a16="http://schemas.microsoft.com/office/drawing/2014/main" id="{E0516F5A-D127-C6A1-A3CA-13E6FA651BCA}"/>
              </a:ext>
            </a:extLst>
          </p:cNvPr>
          <p:cNvSpPr/>
          <p:nvPr/>
        </p:nvSpPr>
        <p:spPr>
          <a:xfrm>
            <a:off x="1530905" y="7088545"/>
            <a:ext cx="1207889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de-CH" sz="1750" noProof="0" dirty="0">
                <a:solidFill>
                  <a:srgbClr val="000000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Vgl. auch Vernehmlassung «Änderung der Verordnung über das Bundesinventar der schützenswerten Ortsbilder der Schweiz ISOS (VISOS) und der Raumplanungsverordnung (RPV)</a:t>
            </a:r>
            <a:endParaRPr lang="de-CH" sz="1750" noProof="0" dirty="0">
              <a:latin typeface="Mona Sans Semi Bold" panose="020B060402020202020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056561"/>
            <a:ext cx="8407241" cy="566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450"/>
              </a:lnSpc>
              <a:buNone/>
            </a:pPr>
            <a:r>
              <a:rPr lang="en-US" sz="35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Verknappung des Wohnungsangebots</a:t>
            </a:r>
            <a:endParaRPr lang="en-US" sz="3550" dirty="0"/>
          </a:p>
        </p:txBody>
      </p:sp>
      <p:sp>
        <p:nvSpPr>
          <p:cNvPr id="3" name="Text 1"/>
          <p:cNvSpPr/>
          <p:nvPr/>
        </p:nvSpPr>
        <p:spPr>
          <a:xfrm>
            <a:off x="793790" y="1714262"/>
            <a:ext cx="3292197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Bürokratie als Hindernis</a:t>
            </a:r>
            <a:endParaRPr lang="en-US" sz="2200" dirty="0"/>
          </a:p>
        </p:txBody>
      </p:sp>
      <p:sp>
        <p:nvSpPr>
          <p:cNvPr id="4" name="Shape 2"/>
          <p:cNvSpPr/>
          <p:nvPr/>
        </p:nvSpPr>
        <p:spPr>
          <a:xfrm>
            <a:off x="793790" y="2408753"/>
            <a:ext cx="13042821" cy="1326713"/>
          </a:xfrm>
          <a:prstGeom prst="roundRect">
            <a:avLst>
              <a:gd name="adj" fmla="val 7181"/>
            </a:avLst>
          </a:prstGeom>
          <a:solidFill>
            <a:srgbClr val="D4D6DE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604" y="2760464"/>
            <a:ext cx="283488" cy="226814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530906" y="2692241"/>
            <a:ext cx="1207889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000000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Zur Befriedigung der zunehmenden Nachfrage von jährlich geschätzten 50'000 Wohnungen in den nächsten Jahren braucht es wirksame Massnahmen.</a:t>
            </a:r>
            <a:endParaRPr lang="en-US" sz="1750" dirty="0">
              <a:latin typeface="Mona Sans Semi Bold" panose="020B0604020202020204" charset="0"/>
            </a:endParaRPr>
          </a:p>
        </p:txBody>
      </p:sp>
      <p:sp>
        <p:nvSpPr>
          <p:cNvPr id="7" name="Shape 4"/>
          <p:cNvSpPr/>
          <p:nvPr/>
        </p:nvSpPr>
        <p:spPr>
          <a:xfrm>
            <a:off x="793790" y="3990618"/>
            <a:ext cx="4196358" cy="3182422"/>
          </a:xfrm>
          <a:prstGeom prst="roundRect">
            <a:avLst>
              <a:gd name="adj" fmla="val 4597"/>
            </a:avLst>
          </a:prstGeom>
          <a:solidFill>
            <a:srgbClr val="FFFFFF">
              <a:alpha val="95000"/>
            </a:srgbClr>
          </a:solidFill>
          <a:ln w="3048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Shape 5"/>
          <p:cNvSpPr/>
          <p:nvPr/>
        </p:nvSpPr>
        <p:spPr>
          <a:xfrm>
            <a:off x="763310" y="3990618"/>
            <a:ext cx="121920" cy="3182422"/>
          </a:xfrm>
          <a:prstGeom prst="roundRect">
            <a:avLst>
              <a:gd name="adj" fmla="val 78139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9" name="Text 6"/>
          <p:cNvSpPr/>
          <p:nvPr/>
        </p:nvSpPr>
        <p:spPr>
          <a:xfrm>
            <a:off x="1142524" y="4247912"/>
            <a:ext cx="3069550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Langwierige Verfahren</a:t>
            </a:r>
            <a:endParaRPr lang="en-US" sz="2200" b="1" dirty="0"/>
          </a:p>
        </p:txBody>
      </p:sp>
      <p:sp>
        <p:nvSpPr>
          <p:cNvPr id="10" name="Text 7"/>
          <p:cNvSpPr/>
          <p:nvPr/>
        </p:nvSpPr>
        <p:spPr>
          <a:xfrm>
            <a:off x="1142524" y="4738330"/>
            <a:ext cx="3590330" cy="2177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Bauprojekte scheitern oft an aufwändigen und zeitintensiven Bewilligungsverfahren. Diese Verfahren führen zu Blockanden bei Sanierungen und Erneuerungen. </a:t>
            </a:r>
            <a:endParaRPr lang="en-US" sz="1750" dirty="0">
              <a:latin typeface="Mona Sans Semi Bold" panose="020B0604020202020204" charset="0"/>
            </a:endParaRPr>
          </a:p>
        </p:txBody>
      </p:sp>
      <p:sp>
        <p:nvSpPr>
          <p:cNvPr id="11" name="Shape 8"/>
          <p:cNvSpPr/>
          <p:nvPr/>
        </p:nvSpPr>
        <p:spPr>
          <a:xfrm>
            <a:off x="5216962" y="3990618"/>
            <a:ext cx="4196358" cy="3182422"/>
          </a:xfrm>
          <a:prstGeom prst="roundRect">
            <a:avLst>
              <a:gd name="adj" fmla="val 4597"/>
            </a:avLst>
          </a:prstGeom>
          <a:solidFill>
            <a:srgbClr val="FFFFFF">
              <a:alpha val="95000"/>
            </a:srgbClr>
          </a:solidFill>
          <a:ln w="3048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2" name="Shape 9"/>
          <p:cNvSpPr/>
          <p:nvPr/>
        </p:nvSpPr>
        <p:spPr>
          <a:xfrm>
            <a:off x="5186482" y="3990618"/>
            <a:ext cx="121920" cy="3182422"/>
          </a:xfrm>
          <a:prstGeom prst="roundRect">
            <a:avLst>
              <a:gd name="adj" fmla="val 78139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3" name="Text 10"/>
          <p:cNvSpPr/>
          <p:nvPr/>
        </p:nvSpPr>
        <p:spPr>
          <a:xfrm>
            <a:off x="5565696" y="4247912"/>
            <a:ext cx="3590330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Kontraproduktive Mietrechtsanpassungen</a:t>
            </a:r>
            <a:endParaRPr lang="en-US" sz="2200" b="1" dirty="0"/>
          </a:p>
        </p:txBody>
      </p:sp>
      <p:sp>
        <p:nvSpPr>
          <p:cNvPr id="14" name="Text 11"/>
          <p:cNvSpPr/>
          <p:nvPr/>
        </p:nvSpPr>
        <p:spPr>
          <a:xfrm>
            <a:off x="5565696" y="5092660"/>
            <a:ext cx="3590330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Mietrechtsanpassungen machen Investitionen in Wohnraum unattraktiv und bremsen damit die Angebotsentwicklung aus.</a:t>
            </a:r>
            <a:endParaRPr lang="en-US" sz="1750" dirty="0">
              <a:latin typeface="Mona Sans Semi Bold" panose="020B0604020202020204" charset="0"/>
            </a:endParaRPr>
          </a:p>
        </p:txBody>
      </p:sp>
      <p:sp>
        <p:nvSpPr>
          <p:cNvPr id="15" name="Shape 12"/>
          <p:cNvSpPr/>
          <p:nvPr/>
        </p:nvSpPr>
        <p:spPr>
          <a:xfrm>
            <a:off x="9640133" y="3990618"/>
            <a:ext cx="4196358" cy="3182422"/>
          </a:xfrm>
          <a:prstGeom prst="roundRect">
            <a:avLst>
              <a:gd name="adj" fmla="val 4597"/>
            </a:avLst>
          </a:prstGeom>
          <a:solidFill>
            <a:srgbClr val="FFFFFF">
              <a:alpha val="95000"/>
            </a:srgbClr>
          </a:solidFill>
          <a:ln w="3048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Shape 13"/>
          <p:cNvSpPr/>
          <p:nvPr/>
        </p:nvSpPr>
        <p:spPr>
          <a:xfrm>
            <a:off x="9609653" y="3990618"/>
            <a:ext cx="121920" cy="3182422"/>
          </a:xfrm>
          <a:prstGeom prst="roundRect">
            <a:avLst>
              <a:gd name="adj" fmla="val 78139"/>
            </a:avLst>
          </a:prstGeom>
          <a:solidFill>
            <a:srgbClr val="373B4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7" name="Text 14"/>
          <p:cNvSpPr/>
          <p:nvPr/>
        </p:nvSpPr>
        <p:spPr>
          <a:xfrm>
            <a:off x="9988868" y="424791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Grundsatz</a:t>
            </a:r>
            <a:endParaRPr lang="en-US" sz="2200" b="1" dirty="0"/>
          </a:p>
        </p:txBody>
      </p:sp>
      <p:sp>
        <p:nvSpPr>
          <p:cNvPr id="18" name="Text 15"/>
          <p:cNvSpPr/>
          <p:nvPr/>
        </p:nvSpPr>
        <p:spPr>
          <a:xfrm>
            <a:off x="9988868" y="4738330"/>
            <a:ext cx="3590330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Mehr Angebot auf dem Wohnungsmarkt bringt eine preisdämpfende Wirkung mit sich.</a:t>
            </a:r>
            <a:endParaRPr lang="en-US" sz="1750" dirty="0">
              <a:latin typeface="Mona Sans Semi Bold" panose="020B0604020202020204" charset="0"/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DD6EFB8A-4965-49B5-8F8B-C25C62B01E89}"/>
              </a:ext>
            </a:extLst>
          </p:cNvPr>
          <p:cNvSpPr txBox="1"/>
          <p:nvPr/>
        </p:nvSpPr>
        <p:spPr>
          <a:xfrm>
            <a:off x="12701116" y="7777424"/>
            <a:ext cx="192928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de-CH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971912" y="1465023"/>
            <a:ext cx="10686574" cy="566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4450"/>
              </a:lnSpc>
              <a:buNone/>
            </a:pPr>
            <a:r>
              <a:rPr lang="en-US" sz="3550" b="1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Koordinationskonferenz der Immobilienverbände</a:t>
            </a:r>
            <a:endParaRPr lang="en-US" sz="3550" b="1" dirty="0"/>
          </a:p>
        </p:txBody>
      </p:sp>
      <p:sp>
        <p:nvSpPr>
          <p:cNvPr id="4" name="Text 1"/>
          <p:cNvSpPr/>
          <p:nvPr/>
        </p:nvSpPr>
        <p:spPr>
          <a:xfrm>
            <a:off x="793790" y="4372808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endParaRPr lang="en-US" sz="1750" dirty="0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2629" y="5478993"/>
            <a:ext cx="1398567" cy="976260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3A1817E7-A600-EC19-63EC-397C16857A22}"/>
              </a:ext>
            </a:extLst>
          </p:cNvPr>
          <p:cNvSpPr txBox="1"/>
          <p:nvPr/>
        </p:nvSpPr>
        <p:spPr>
          <a:xfrm>
            <a:off x="12701116" y="7777424"/>
            <a:ext cx="192928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de-CH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D48CD89F-349E-4B32-59B7-067C55CF1B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603" y="6893361"/>
            <a:ext cx="2193421" cy="701842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6871C842-585F-D431-F9A6-3F8552850E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5661" y="5875030"/>
            <a:ext cx="2009916" cy="786378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B6A024CB-A09D-9DF0-F1C5-F98D869CF9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532" y="4824836"/>
            <a:ext cx="1911500" cy="844039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D2DE934B-1964-FB46-0231-ECE35242AC5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2789" y="4223054"/>
            <a:ext cx="1466285" cy="1362697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FF1401C7-5740-C3D7-C602-BFEA5856B3A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962" y="4114800"/>
            <a:ext cx="2203960" cy="827012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25ECD69B-A920-1278-72F8-A6B3E29DC53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8927" y="6054373"/>
            <a:ext cx="2859294" cy="670868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7FFCD28C-FEC2-522F-EDF8-C1CC151BEC2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1326" y="5553245"/>
            <a:ext cx="3537471" cy="522581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CD1442D5-0F64-7D96-5A4E-C420D48DB07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082" y="7001299"/>
            <a:ext cx="5006400" cy="786377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1A35BA4C-2729-7388-CB0E-6C104D6FF88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282292" y="2474649"/>
            <a:ext cx="6071190" cy="164241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750570"/>
            <a:ext cx="6725841" cy="5387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200"/>
              </a:lnSpc>
              <a:buNone/>
            </a:pPr>
            <a:r>
              <a:rPr lang="en-US" sz="33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Schweizer Allianz für Wohnraum</a:t>
            </a:r>
            <a:endParaRPr lang="en-US" sz="3350" dirty="0"/>
          </a:p>
        </p:txBody>
      </p:sp>
      <p:sp>
        <p:nvSpPr>
          <p:cNvPr id="3" name="Text 1"/>
          <p:cNvSpPr/>
          <p:nvPr/>
        </p:nvSpPr>
        <p:spPr>
          <a:xfrm>
            <a:off x="793790" y="1371124"/>
            <a:ext cx="4990505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Verknappung des Wohnungsangebots</a:t>
            </a:r>
            <a:endParaRPr lang="en-US" sz="2100" dirty="0"/>
          </a:p>
        </p:txBody>
      </p:sp>
      <p:sp>
        <p:nvSpPr>
          <p:cNvPr id="4" name="Shape 2"/>
          <p:cNvSpPr/>
          <p:nvPr/>
        </p:nvSpPr>
        <p:spPr>
          <a:xfrm>
            <a:off x="793790" y="2014776"/>
            <a:ext cx="13042821" cy="1222534"/>
          </a:xfrm>
          <a:prstGeom prst="roundRect">
            <a:avLst>
              <a:gd name="adj" fmla="val 7403"/>
            </a:avLst>
          </a:prstGeom>
          <a:solidFill>
            <a:srgbClr val="D4D6DE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174" y="2339340"/>
            <a:ext cx="269319" cy="215384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493877" y="2273260"/>
            <a:ext cx="12127349" cy="6722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de-CH" sz="1650" b="1" noProof="0" dirty="0">
                <a:solidFill>
                  <a:srgbClr val="000000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In der «Schweizer Allianz für Wohnraum» engagieren sich Branchen und Verbände aus dem Immobilienbereich. Die Allianz setzt sich für unterschiedliche Anliegen im Zusammenhang mit dem Angebot auf dem Wohnungsmarkt ein.</a:t>
            </a:r>
            <a:endParaRPr lang="de-CH" sz="1650" b="1" noProof="0" dirty="0">
              <a:latin typeface="Mona Sans Semi Bold" panose="020B0604020202020204" charset="0"/>
            </a:endParaRPr>
          </a:p>
        </p:txBody>
      </p:sp>
      <p:sp>
        <p:nvSpPr>
          <p:cNvPr id="7" name="Text 4"/>
          <p:cNvSpPr/>
          <p:nvPr/>
        </p:nvSpPr>
        <p:spPr>
          <a:xfrm>
            <a:off x="793790" y="3651766"/>
            <a:ext cx="6122789" cy="14875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165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Attraktivität für private Investoren sichern: Verfahren beschleunigen und verkürzen</a:t>
            </a:r>
            <a:endParaRPr lang="en-US" sz="1650" dirty="0">
              <a:latin typeface="Mona Sans Semi Bold" panose="020B0604020202020204" charset="0"/>
            </a:endParaRPr>
          </a:p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165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ISOS mit Augenmass folgen</a:t>
            </a:r>
            <a:endParaRPr lang="en-US" sz="1650" dirty="0">
              <a:latin typeface="Mona Sans Semi Bold" panose="020B0604020202020204" charset="0"/>
            </a:endParaRPr>
          </a:p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165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Bodenentzug durch den Staat verhindern</a:t>
            </a:r>
            <a:endParaRPr lang="en-US" sz="1650" dirty="0">
              <a:latin typeface="Mona Sans Semi Bold" panose="020B0604020202020204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7449979" y="3651766"/>
            <a:ext cx="6394133" cy="1823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165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Stabile rechtliche Grundlagen: Das Mietrecht muss gelockert statt permanent verschärft werden</a:t>
            </a:r>
            <a:endParaRPr lang="en-US" sz="1650" dirty="0">
              <a:latin typeface="Mona Sans Semi Bold" panose="020B0604020202020204" charset="0"/>
            </a:endParaRPr>
          </a:p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165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Einsprachen differenziert behandeln</a:t>
            </a:r>
            <a:endParaRPr lang="en-US" sz="1650" dirty="0">
              <a:latin typeface="Mona Sans Semi Bold" panose="020B0604020202020204" charset="0"/>
            </a:endParaRPr>
          </a:p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165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Die Verteilung von Steuergeldern für subventionierten und gemeinnützigen Wohnungsbau nicht weiter ausbauen</a:t>
            </a:r>
            <a:endParaRPr lang="en-US" sz="1650" dirty="0">
              <a:latin typeface="Mona Sans Semi Bold" panose="020B0604020202020204" charset="0"/>
            </a:endParaRPr>
          </a:p>
        </p:txBody>
      </p:sp>
      <p:sp>
        <p:nvSpPr>
          <p:cNvPr id="9" name="Shape 6"/>
          <p:cNvSpPr/>
          <p:nvPr/>
        </p:nvSpPr>
        <p:spPr>
          <a:xfrm>
            <a:off x="793790" y="5777270"/>
            <a:ext cx="13042821" cy="1701760"/>
          </a:xfrm>
          <a:prstGeom prst="roundRect">
            <a:avLst>
              <a:gd name="adj" fmla="val 5318"/>
            </a:avLst>
          </a:prstGeom>
          <a:solidFill>
            <a:srgbClr val="D4D6DD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10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9174" y="6101834"/>
            <a:ext cx="269319" cy="215384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1493877" y="6035754"/>
            <a:ext cx="12127349" cy="3361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50" b="1" dirty="0">
                <a:solidFill>
                  <a:srgbClr val="000000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Unterstützung der Motionen 25.3972 und 25.3973 (Andrea Gmür-Schönenberger): </a:t>
            </a:r>
            <a:endParaRPr lang="en-US" sz="1650" b="1" dirty="0">
              <a:latin typeface="Mona Sans Semi Bold" panose="020B0604020202020204" charset="0"/>
            </a:endParaRPr>
          </a:p>
        </p:txBody>
      </p:sp>
      <p:sp>
        <p:nvSpPr>
          <p:cNvPr id="12" name="Text 8"/>
          <p:cNvSpPr/>
          <p:nvPr/>
        </p:nvSpPr>
        <p:spPr>
          <a:xfrm>
            <a:off x="1493877" y="6556057"/>
            <a:ext cx="12127349" cy="74378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1650" dirty="0">
                <a:solidFill>
                  <a:srgbClr val="000000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Baueinsprachen. Schutzwürdige Interessen klar definieren</a:t>
            </a:r>
            <a:endParaRPr lang="en-US" sz="1650" dirty="0">
              <a:latin typeface="Mona Sans Semi Bold" panose="020B0604020202020204" charset="0"/>
            </a:endParaRPr>
          </a:p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1650" dirty="0">
                <a:solidFill>
                  <a:srgbClr val="000000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Missbräuchliche Baueinsprachen sanktionieren</a:t>
            </a:r>
            <a:endParaRPr lang="en-US" sz="1650" dirty="0">
              <a:latin typeface="Mona Sans Semi Bold" panose="020B0604020202020204" charset="0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C4EEB266-465E-9F3F-F898-EC3577213285}"/>
              </a:ext>
            </a:extLst>
          </p:cNvPr>
          <p:cNvSpPr txBox="1"/>
          <p:nvPr/>
        </p:nvSpPr>
        <p:spPr>
          <a:xfrm>
            <a:off x="12701116" y="7777424"/>
            <a:ext cx="192928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de-CH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825937"/>
            <a:ext cx="13042821" cy="12049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700"/>
              </a:lnSpc>
              <a:buNone/>
            </a:pPr>
            <a:r>
              <a:rPr lang="de-CH" sz="3750" noProof="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Aktuelle politische Herausforderungen für Immobilieninvestoren</a:t>
            </a:r>
            <a:endParaRPr lang="de-CH" sz="3750" noProof="0" dirty="0"/>
          </a:p>
        </p:txBody>
      </p:sp>
      <p:sp>
        <p:nvSpPr>
          <p:cNvPr id="3" name="Text 1"/>
          <p:cNvSpPr/>
          <p:nvPr/>
        </p:nvSpPr>
        <p:spPr>
          <a:xfrm>
            <a:off x="793790" y="2358509"/>
            <a:ext cx="13042821" cy="285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endParaRPr lang="de-CH" sz="1500" noProof="0" dirty="0"/>
          </a:p>
        </p:txBody>
      </p:sp>
      <p:sp>
        <p:nvSpPr>
          <p:cNvPr id="4" name="Shape 2"/>
          <p:cNvSpPr/>
          <p:nvPr/>
        </p:nvSpPr>
        <p:spPr>
          <a:xfrm>
            <a:off x="793790" y="3117294"/>
            <a:ext cx="4238387" cy="2067401"/>
          </a:xfrm>
          <a:prstGeom prst="roundRect">
            <a:avLst>
              <a:gd name="adj" fmla="val 5308"/>
            </a:avLst>
          </a:prstGeom>
          <a:solidFill>
            <a:srgbClr val="FFFFFF">
              <a:alpha val="95000"/>
            </a:srgbClr>
          </a:solidFill>
          <a:ln/>
        </p:spPr>
        <p:txBody>
          <a:bodyPr/>
          <a:lstStyle/>
          <a:p>
            <a:endParaRPr lang="de-CH" noProof="0" dirty="0"/>
          </a:p>
        </p:txBody>
      </p:sp>
      <p:sp>
        <p:nvSpPr>
          <p:cNvPr id="5" name="Shape 3"/>
          <p:cNvSpPr/>
          <p:nvPr/>
        </p:nvSpPr>
        <p:spPr>
          <a:xfrm>
            <a:off x="793790" y="3094434"/>
            <a:ext cx="4238387" cy="91440"/>
          </a:xfrm>
          <a:prstGeom prst="roundRect">
            <a:avLst>
              <a:gd name="adj" fmla="val 88558"/>
            </a:avLst>
          </a:prstGeom>
          <a:solidFill>
            <a:srgbClr val="5C6378"/>
          </a:solidFill>
          <a:ln/>
        </p:spPr>
        <p:txBody>
          <a:bodyPr/>
          <a:lstStyle/>
          <a:p>
            <a:endParaRPr lang="de-CH" noProof="0" dirty="0"/>
          </a:p>
        </p:txBody>
      </p:sp>
      <p:sp>
        <p:nvSpPr>
          <p:cNvPr id="6" name="Shape 4"/>
          <p:cNvSpPr/>
          <p:nvPr/>
        </p:nvSpPr>
        <p:spPr>
          <a:xfrm>
            <a:off x="2623780" y="2828092"/>
            <a:ext cx="578406" cy="578406"/>
          </a:xfrm>
          <a:prstGeom prst="roundRect">
            <a:avLst>
              <a:gd name="adj" fmla="val 158090"/>
            </a:avLst>
          </a:prstGeom>
          <a:solidFill>
            <a:srgbClr val="5C6378"/>
          </a:solidFill>
          <a:ln/>
        </p:spPr>
        <p:txBody>
          <a:bodyPr/>
          <a:lstStyle/>
          <a:p>
            <a:endParaRPr lang="de-CH" noProof="0" dirty="0"/>
          </a:p>
        </p:txBody>
      </p:sp>
      <p:sp>
        <p:nvSpPr>
          <p:cNvPr id="7" name="Text 5"/>
          <p:cNvSpPr/>
          <p:nvPr/>
        </p:nvSpPr>
        <p:spPr>
          <a:xfrm>
            <a:off x="1009412" y="3599259"/>
            <a:ext cx="2409944" cy="301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de-CH" sz="1850" b="1" noProof="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Lex Koller</a:t>
            </a:r>
            <a:endParaRPr lang="de-CH" sz="1850" b="1" noProof="0" dirty="0"/>
          </a:p>
        </p:txBody>
      </p:sp>
      <p:sp>
        <p:nvSpPr>
          <p:cNvPr id="8" name="Text 6"/>
          <p:cNvSpPr/>
          <p:nvPr/>
        </p:nvSpPr>
        <p:spPr>
          <a:xfrm>
            <a:off x="1009412" y="3998714"/>
            <a:ext cx="3807143" cy="91309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200"/>
              </a:lnSpc>
              <a:buSzPct val="100000"/>
              <a:buChar char="•"/>
            </a:pPr>
            <a:r>
              <a:rPr lang="de-CH" sz="1500" noProof="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Grundlagen</a:t>
            </a:r>
            <a:endParaRPr lang="de-CH" sz="1500" noProof="0" dirty="0">
              <a:latin typeface="Mona Sans Semi Bold" panose="020B0604020202020204" charset="0"/>
            </a:endParaRPr>
          </a:p>
          <a:p>
            <a:pPr marL="342900" indent="-342900" algn="l">
              <a:lnSpc>
                <a:spcPts val="2200"/>
              </a:lnSpc>
              <a:buSzPct val="100000"/>
              <a:buChar char="•"/>
            </a:pPr>
            <a:r>
              <a:rPr lang="de-CH" sz="1500" noProof="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Aktuell: </a:t>
            </a:r>
            <a:r>
              <a:rPr lang="de-CH" sz="1500" noProof="0" dirty="0" err="1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Pa</a:t>
            </a:r>
            <a:r>
              <a:rPr lang="de-CH" sz="1500" noProof="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. </a:t>
            </a:r>
            <a:r>
              <a:rPr lang="de-CH" sz="1500" noProof="0" dirty="0" err="1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Iv</a:t>
            </a:r>
            <a:r>
              <a:rPr lang="de-CH" sz="1500" noProof="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. und </a:t>
            </a:r>
            <a:r>
              <a:rPr lang="de-CH" sz="150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«</a:t>
            </a:r>
            <a:r>
              <a:rPr lang="de-CH" sz="1500" noProof="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Begleitmassnahmen»</a:t>
            </a:r>
            <a:endParaRPr lang="de-CH" sz="1500" noProof="0" dirty="0">
              <a:latin typeface="Mona Sans Semi Bold" panose="020B0604020202020204" charset="0"/>
            </a:endParaRPr>
          </a:p>
        </p:txBody>
      </p:sp>
      <p:sp>
        <p:nvSpPr>
          <p:cNvPr id="9" name="Shape 7"/>
          <p:cNvSpPr/>
          <p:nvPr/>
        </p:nvSpPr>
        <p:spPr>
          <a:xfrm>
            <a:off x="5196007" y="3117294"/>
            <a:ext cx="4238387" cy="2067401"/>
          </a:xfrm>
          <a:prstGeom prst="roundRect">
            <a:avLst>
              <a:gd name="adj" fmla="val 5308"/>
            </a:avLst>
          </a:prstGeom>
          <a:solidFill>
            <a:srgbClr val="FFFFFF">
              <a:alpha val="95000"/>
            </a:srgbClr>
          </a:solidFill>
          <a:ln/>
        </p:spPr>
        <p:txBody>
          <a:bodyPr/>
          <a:lstStyle/>
          <a:p>
            <a:endParaRPr lang="de-CH" noProof="0" dirty="0"/>
          </a:p>
        </p:txBody>
      </p:sp>
      <p:sp>
        <p:nvSpPr>
          <p:cNvPr id="10" name="Shape 8"/>
          <p:cNvSpPr/>
          <p:nvPr/>
        </p:nvSpPr>
        <p:spPr>
          <a:xfrm>
            <a:off x="5196007" y="3094434"/>
            <a:ext cx="4238387" cy="91440"/>
          </a:xfrm>
          <a:prstGeom prst="roundRect">
            <a:avLst>
              <a:gd name="adj" fmla="val 88558"/>
            </a:avLst>
          </a:prstGeom>
          <a:solidFill>
            <a:srgbClr val="5C6378"/>
          </a:solidFill>
          <a:ln/>
        </p:spPr>
        <p:txBody>
          <a:bodyPr/>
          <a:lstStyle/>
          <a:p>
            <a:endParaRPr lang="de-CH" noProof="0" dirty="0"/>
          </a:p>
        </p:txBody>
      </p:sp>
      <p:sp>
        <p:nvSpPr>
          <p:cNvPr id="11" name="Shape 9"/>
          <p:cNvSpPr/>
          <p:nvPr/>
        </p:nvSpPr>
        <p:spPr>
          <a:xfrm>
            <a:off x="7025997" y="2828092"/>
            <a:ext cx="578406" cy="578406"/>
          </a:xfrm>
          <a:prstGeom prst="roundRect">
            <a:avLst>
              <a:gd name="adj" fmla="val 158090"/>
            </a:avLst>
          </a:prstGeom>
          <a:solidFill>
            <a:srgbClr val="5C6378"/>
          </a:solidFill>
          <a:ln/>
        </p:spPr>
        <p:txBody>
          <a:bodyPr/>
          <a:lstStyle/>
          <a:p>
            <a:endParaRPr lang="de-CH" noProof="0" dirty="0"/>
          </a:p>
        </p:txBody>
      </p:sp>
      <p:sp>
        <p:nvSpPr>
          <p:cNvPr id="12" name="Text 10"/>
          <p:cNvSpPr/>
          <p:nvPr/>
        </p:nvSpPr>
        <p:spPr>
          <a:xfrm>
            <a:off x="5411629" y="3599259"/>
            <a:ext cx="2409944" cy="301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de-CH" sz="1850" b="1" noProof="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Mieterschutz</a:t>
            </a:r>
            <a:endParaRPr lang="de-CH" sz="1850" b="1" noProof="0" dirty="0"/>
          </a:p>
        </p:txBody>
      </p:sp>
      <p:sp>
        <p:nvSpPr>
          <p:cNvPr id="13" name="Text 11"/>
          <p:cNvSpPr/>
          <p:nvPr/>
        </p:nvSpPr>
        <p:spPr>
          <a:xfrm>
            <a:off x="5411629" y="3998714"/>
            <a:ext cx="3807143" cy="9703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200"/>
              </a:lnSpc>
              <a:buSzPct val="100000"/>
              <a:buChar char="•"/>
            </a:pPr>
            <a:r>
              <a:rPr lang="de-CH" sz="1500" noProof="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«Mietpreis-Initiative</a:t>
            </a:r>
            <a:r>
              <a:rPr lang="de-CH" sz="150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»</a:t>
            </a:r>
            <a:endParaRPr lang="de-CH" sz="1500" noProof="0" dirty="0">
              <a:latin typeface="Mona Sans Semi Bold" panose="020B0604020202020204" charset="0"/>
            </a:endParaRPr>
          </a:p>
          <a:p>
            <a:pPr marL="342900" indent="-342900" algn="l">
              <a:lnSpc>
                <a:spcPts val="2200"/>
              </a:lnSpc>
              <a:buSzPct val="100000"/>
              <a:buChar char="•"/>
            </a:pPr>
            <a:r>
              <a:rPr lang="de-CH" sz="1500" noProof="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Zürcher Volksinitiativen</a:t>
            </a:r>
            <a:endParaRPr lang="de-CH" sz="1500" noProof="0" dirty="0">
              <a:latin typeface="Mona Sans Semi Bold" panose="020B0604020202020204" charset="0"/>
            </a:endParaRPr>
          </a:p>
          <a:p>
            <a:pPr marL="342900" indent="-342900" algn="l">
              <a:lnSpc>
                <a:spcPts val="2200"/>
              </a:lnSpc>
              <a:buSzPct val="100000"/>
              <a:buChar char="•"/>
            </a:pPr>
            <a:r>
              <a:rPr lang="de-CH" sz="1500" noProof="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Aktionsplan Bundesrat</a:t>
            </a:r>
            <a:endParaRPr lang="de-CH" sz="1500" noProof="0" dirty="0">
              <a:latin typeface="Mona Sans Semi Bold" panose="020B0604020202020204" charset="0"/>
            </a:endParaRPr>
          </a:p>
        </p:txBody>
      </p:sp>
      <p:sp>
        <p:nvSpPr>
          <p:cNvPr id="14" name="Shape 12"/>
          <p:cNvSpPr/>
          <p:nvPr/>
        </p:nvSpPr>
        <p:spPr>
          <a:xfrm>
            <a:off x="9598223" y="3117294"/>
            <a:ext cx="4238387" cy="2067401"/>
          </a:xfrm>
          <a:prstGeom prst="roundRect">
            <a:avLst>
              <a:gd name="adj" fmla="val 5308"/>
            </a:avLst>
          </a:prstGeom>
          <a:solidFill>
            <a:srgbClr val="FFFFFF">
              <a:alpha val="95000"/>
            </a:srgbClr>
          </a:solidFill>
          <a:ln/>
        </p:spPr>
        <p:txBody>
          <a:bodyPr/>
          <a:lstStyle/>
          <a:p>
            <a:endParaRPr lang="de-CH" noProof="0" dirty="0"/>
          </a:p>
        </p:txBody>
      </p:sp>
      <p:sp>
        <p:nvSpPr>
          <p:cNvPr id="15" name="Shape 13"/>
          <p:cNvSpPr/>
          <p:nvPr/>
        </p:nvSpPr>
        <p:spPr>
          <a:xfrm>
            <a:off x="9598223" y="3094434"/>
            <a:ext cx="4238387" cy="91440"/>
          </a:xfrm>
          <a:prstGeom prst="roundRect">
            <a:avLst>
              <a:gd name="adj" fmla="val 88558"/>
            </a:avLst>
          </a:prstGeom>
          <a:solidFill>
            <a:srgbClr val="5C6378"/>
          </a:solidFill>
          <a:ln/>
        </p:spPr>
        <p:txBody>
          <a:bodyPr/>
          <a:lstStyle/>
          <a:p>
            <a:endParaRPr lang="de-CH" noProof="0" dirty="0"/>
          </a:p>
        </p:txBody>
      </p:sp>
      <p:sp>
        <p:nvSpPr>
          <p:cNvPr id="16" name="Shape 14"/>
          <p:cNvSpPr/>
          <p:nvPr/>
        </p:nvSpPr>
        <p:spPr>
          <a:xfrm>
            <a:off x="11428214" y="2828092"/>
            <a:ext cx="578406" cy="578406"/>
          </a:xfrm>
          <a:prstGeom prst="roundRect">
            <a:avLst>
              <a:gd name="adj" fmla="val 158090"/>
            </a:avLst>
          </a:prstGeom>
          <a:solidFill>
            <a:srgbClr val="5C6378"/>
          </a:solidFill>
          <a:ln/>
        </p:spPr>
        <p:txBody>
          <a:bodyPr/>
          <a:lstStyle/>
          <a:p>
            <a:endParaRPr lang="de-CH" noProof="0" dirty="0"/>
          </a:p>
        </p:txBody>
      </p:sp>
      <p:sp>
        <p:nvSpPr>
          <p:cNvPr id="17" name="Text 15"/>
          <p:cNvSpPr/>
          <p:nvPr/>
        </p:nvSpPr>
        <p:spPr>
          <a:xfrm>
            <a:off x="9813846" y="3599259"/>
            <a:ext cx="2409944" cy="301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de-CH" sz="1850" b="1" noProof="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Raumplanung</a:t>
            </a:r>
            <a:endParaRPr lang="de-CH" sz="1850" b="1" noProof="0" dirty="0"/>
          </a:p>
        </p:txBody>
      </p:sp>
      <p:sp>
        <p:nvSpPr>
          <p:cNvPr id="18" name="Text 16"/>
          <p:cNvSpPr/>
          <p:nvPr/>
        </p:nvSpPr>
        <p:spPr>
          <a:xfrm>
            <a:off x="9813846" y="3998714"/>
            <a:ext cx="3807143" cy="285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200"/>
              </a:lnSpc>
              <a:buSzPct val="100000"/>
              <a:buChar char="•"/>
            </a:pPr>
            <a:r>
              <a:rPr lang="de-CH" sz="1500" noProof="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ISOS</a:t>
            </a:r>
            <a:endParaRPr lang="de-CH" sz="1500" noProof="0" dirty="0">
              <a:latin typeface="Mona Sans Semi Bold" panose="020B0604020202020204" charset="0"/>
            </a:endParaRPr>
          </a:p>
        </p:txBody>
      </p:sp>
      <p:sp>
        <p:nvSpPr>
          <p:cNvPr id="19" name="Shape 17"/>
          <p:cNvSpPr/>
          <p:nvPr/>
        </p:nvSpPr>
        <p:spPr>
          <a:xfrm>
            <a:off x="793790" y="5637728"/>
            <a:ext cx="13042821" cy="1765816"/>
          </a:xfrm>
          <a:prstGeom prst="roundRect">
            <a:avLst>
              <a:gd name="adj" fmla="val 6214"/>
            </a:avLst>
          </a:prstGeom>
          <a:solidFill>
            <a:srgbClr val="FFFFFF">
              <a:alpha val="95000"/>
            </a:srgbClr>
          </a:solidFill>
          <a:ln/>
        </p:spPr>
        <p:txBody>
          <a:bodyPr/>
          <a:lstStyle/>
          <a:p>
            <a:endParaRPr lang="de-CH" noProof="0" dirty="0"/>
          </a:p>
        </p:txBody>
      </p:sp>
      <p:sp>
        <p:nvSpPr>
          <p:cNvPr id="20" name="Shape 18"/>
          <p:cNvSpPr/>
          <p:nvPr/>
        </p:nvSpPr>
        <p:spPr>
          <a:xfrm>
            <a:off x="793790" y="5614868"/>
            <a:ext cx="13042821" cy="91440"/>
          </a:xfrm>
          <a:prstGeom prst="roundRect">
            <a:avLst>
              <a:gd name="adj" fmla="val 88558"/>
            </a:avLst>
          </a:prstGeom>
          <a:solidFill>
            <a:srgbClr val="5C6378"/>
          </a:solidFill>
          <a:ln/>
        </p:spPr>
        <p:txBody>
          <a:bodyPr/>
          <a:lstStyle/>
          <a:p>
            <a:endParaRPr lang="de-CH" noProof="0" dirty="0"/>
          </a:p>
        </p:txBody>
      </p:sp>
      <p:sp>
        <p:nvSpPr>
          <p:cNvPr id="21" name="Shape 19"/>
          <p:cNvSpPr/>
          <p:nvPr/>
        </p:nvSpPr>
        <p:spPr>
          <a:xfrm>
            <a:off x="7025997" y="5348526"/>
            <a:ext cx="578406" cy="578406"/>
          </a:xfrm>
          <a:prstGeom prst="roundRect">
            <a:avLst>
              <a:gd name="adj" fmla="val 158090"/>
            </a:avLst>
          </a:prstGeom>
          <a:solidFill>
            <a:srgbClr val="5C6378"/>
          </a:solidFill>
          <a:ln/>
        </p:spPr>
        <p:txBody>
          <a:bodyPr/>
          <a:lstStyle/>
          <a:p>
            <a:endParaRPr lang="de-CH" noProof="0" dirty="0"/>
          </a:p>
        </p:txBody>
      </p:sp>
      <p:sp>
        <p:nvSpPr>
          <p:cNvPr id="22" name="Text 20"/>
          <p:cNvSpPr/>
          <p:nvPr/>
        </p:nvSpPr>
        <p:spPr>
          <a:xfrm>
            <a:off x="5666184" y="6119693"/>
            <a:ext cx="3297912" cy="3012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50"/>
              </a:lnSpc>
              <a:buNone/>
            </a:pPr>
            <a:r>
              <a:rPr lang="de-CH" sz="1850" b="1" noProof="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Verknappung Wohnangebot</a:t>
            </a:r>
            <a:endParaRPr lang="de-CH" sz="1850" b="1" noProof="0" dirty="0"/>
          </a:p>
        </p:txBody>
      </p:sp>
      <p:sp>
        <p:nvSpPr>
          <p:cNvPr id="23" name="Text 21"/>
          <p:cNvSpPr/>
          <p:nvPr/>
        </p:nvSpPr>
        <p:spPr>
          <a:xfrm>
            <a:off x="1009412" y="6519148"/>
            <a:ext cx="12611576" cy="285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00"/>
              </a:lnSpc>
              <a:buNone/>
            </a:pPr>
            <a:r>
              <a:rPr lang="de-CH" sz="1500" noProof="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Bürokratische Hürden bremsen Angebotsentwicklung</a:t>
            </a:r>
            <a:endParaRPr lang="de-CH" sz="1500" noProof="0" dirty="0">
              <a:latin typeface="Mona Sans Semi Bold" panose="020B0604020202020204" charset="0"/>
            </a:endParaRPr>
          </a:p>
        </p:txBody>
      </p:sp>
      <p:sp>
        <p:nvSpPr>
          <p:cNvPr id="24" name="Text 22"/>
          <p:cNvSpPr/>
          <p:nvPr/>
        </p:nvSpPr>
        <p:spPr>
          <a:xfrm>
            <a:off x="1009412" y="6902648"/>
            <a:ext cx="12611576" cy="2852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00"/>
              </a:lnSpc>
              <a:buNone/>
            </a:pPr>
            <a:r>
              <a:rPr lang="de-CH" sz="1500" noProof="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Schweizer Allianz für Wohnraum</a:t>
            </a:r>
            <a:endParaRPr lang="de-CH" sz="1500" noProof="0" dirty="0">
              <a:latin typeface="Mona Sans Semi Bold" panose="020B0604020202020204" charset="0"/>
            </a:endParaRP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A998945A-EED6-5011-8CC6-85DECAE4D793}"/>
              </a:ext>
            </a:extLst>
          </p:cNvPr>
          <p:cNvSpPr txBox="1"/>
          <p:nvPr/>
        </p:nvSpPr>
        <p:spPr>
          <a:xfrm>
            <a:off x="12656346" y="7765970"/>
            <a:ext cx="192928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de-CH" noProof="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828443"/>
            <a:ext cx="8387239" cy="566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450"/>
              </a:lnSpc>
              <a:buNone/>
            </a:pPr>
            <a:r>
              <a:rPr lang="en-US" sz="35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Lex Koller: Grundlagen und Bedeutung</a:t>
            </a:r>
            <a:endParaRPr lang="en-US" sz="3550" dirty="0"/>
          </a:p>
        </p:txBody>
      </p:sp>
      <p:sp>
        <p:nvSpPr>
          <p:cNvPr id="3" name="Text 1"/>
          <p:cNvSpPr/>
          <p:nvPr/>
        </p:nvSpPr>
        <p:spPr>
          <a:xfrm>
            <a:off x="793790" y="2962394"/>
            <a:ext cx="3128486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Gesetzliche Grundlage</a:t>
            </a:r>
            <a:endParaRPr lang="en-US" sz="2200" b="1" dirty="0"/>
          </a:p>
        </p:txBody>
      </p:sp>
      <p:sp>
        <p:nvSpPr>
          <p:cNvPr id="4" name="Text 2"/>
          <p:cNvSpPr/>
          <p:nvPr/>
        </p:nvSpPr>
        <p:spPr>
          <a:xfrm>
            <a:off x="793790" y="3543538"/>
            <a:ext cx="7604284" cy="27782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Das «Bundesgesetz über den Erwerb von Grundstücken durch Personen im Ausland» (BewG)</a:t>
            </a:r>
            <a:endParaRPr lang="en-US" sz="1750" dirty="0">
              <a:latin typeface="Mona Sans Semi Bold" panose="020B0604020202020204" charset="0"/>
            </a:endParaRPr>
          </a:p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Restriktives immobilienpolitisches Regulierungsinstrument: Beschränkt den Erwerb von Schweizer Grundstücken und Liegenschaften durch Personen im Ausland.</a:t>
            </a:r>
            <a:endParaRPr lang="en-US" sz="1750" dirty="0">
              <a:latin typeface="Mona Sans Semi Bold" panose="020B0604020202020204" charset="0"/>
            </a:endParaRPr>
          </a:p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Aber: Schweiz ist auf ausländische Investitionen angewiesen</a:t>
            </a:r>
            <a:endParaRPr lang="en-US" sz="1750" dirty="0">
              <a:latin typeface="Mona Sans Semi Bold" panose="020B0604020202020204" charset="0"/>
            </a:endParaRPr>
          </a:p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Ausländische Investoren sorgen für guten Wettbewerb</a:t>
            </a:r>
            <a:endParaRPr lang="en-US" sz="1750" dirty="0">
              <a:latin typeface="Mona Sans Semi Bold" panose="020B0604020202020204" charset="0"/>
            </a:endParaRPr>
          </a:p>
        </p:txBody>
      </p:sp>
      <p:sp>
        <p:nvSpPr>
          <p:cNvPr id="5" name="Shape 3"/>
          <p:cNvSpPr/>
          <p:nvPr/>
        </p:nvSpPr>
        <p:spPr>
          <a:xfrm>
            <a:off x="8959096" y="2990731"/>
            <a:ext cx="4885015" cy="3141226"/>
          </a:xfrm>
          <a:prstGeom prst="roundRect">
            <a:avLst>
              <a:gd name="adj" fmla="val 3033"/>
            </a:avLst>
          </a:prstGeom>
          <a:solidFill>
            <a:srgbClr val="D4D6DE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5910" y="3342442"/>
            <a:ext cx="283488" cy="226814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9696212" y="3274219"/>
            <a:ext cx="3921085" cy="25403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000000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Eine grundsätzliche Offenheit für ausländische Investitionen ist für die Schweiz das beste Mittel, um mögliche Diskriminierungen von Schweizer Direktinvestitionen im Ausland glaubwürdig angehen zu können.</a:t>
            </a:r>
            <a:endParaRPr lang="en-US" sz="1750" dirty="0">
              <a:latin typeface="Mona Sans Semi Bold" panose="020B0604020202020204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720570F9-AC49-A82F-6646-C65D92940730}"/>
              </a:ext>
            </a:extLst>
          </p:cNvPr>
          <p:cNvSpPr txBox="1"/>
          <p:nvPr/>
        </p:nvSpPr>
        <p:spPr>
          <a:xfrm>
            <a:off x="12701116" y="7777424"/>
            <a:ext cx="192928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de-CH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382792"/>
            <a:ext cx="9817656" cy="566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450"/>
              </a:lnSpc>
              <a:buNone/>
            </a:pPr>
            <a:r>
              <a:rPr lang="en-US" sz="35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Lex Koller: Aktuell auf der politischen Agenda</a:t>
            </a:r>
            <a:endParaRPr lang="en-US" sz="3550" dirty="0"/>
          </a:p>
        </p:txBody>
      </p:sp>
      <p:sp>
        <p:nvSpPr>
          <p:cNvPr id="3" name="Shape 1"/>
          <p:cNvSpPr/>
          <p:nvPr/>
        </p:nvSpPr>
        <p:spPr>
          <a:xfrm>
            <a:off x="793790" y="2289929"/>
            <a:ext cx="13042821" cy="1375886"/>
          </a:xfrm>
          <a:prstGeom prst="roundRect">
            <a:avLst>
              <a:gd name="adj" fmla="val 6924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" name="Text 2"/>
          <p:cNvSpPr/>
          <p:nvPr/>
        </p:nvSpPr>
        <p:spPr>
          <a:xfrm>
            <a:off x="1028224" y="2524363"/>
            <a:ext cx="12573953" cy="9070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550"/>
              </a:lnSpc>
              <a:buNone/>
            </a:pPr>
            <a:r>
              <a:rPr lang="de-CH" sz="2200" b="1" noProof="0" dirty="0" err="1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Pa</a:t>
            </a:r>
            <a:r>
              <a:rPr lang="de-CH" sz="2200" b="1" noProof="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. </a:t>
            </a:r>
            <a:r>
              <a:rPr lang="de-CH" sz="2200" b="1" noProof="0" dirty="0" err="1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Iv</a:t>
            </a:r>
            <a:r>
              <a:rPr lang="de-CH" sz="2200" b="1" noProof="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. 16.498 (Jacqueline Badran): «Unterstellung strategischer Infrastrukturen der Energiewirtschaft unter die Lex Koller»</a:t>
            </a:r>
            <a:endParaRPr lang="de-CH" sz="2200" b="1" noProof="0" dirty="0">
              <a:latin typeface="Mona Sans Semi Bold" panose="020B0604020202020204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793790" y="4125039"/>
            <a:ext cx="7604284" cy="233600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Ziel der Pa. Iv.: Namentlich Wasserkraftwerke, Strom- sowie Gasnetze der Lex Koller unterstellen</a:t>
            </a:r>
            <a:endParaRPr lang="en-US" sz="1750" dirty="0">
              <a:latin typeface="Mona Sans Semi Bold" panose="020B0604020202020204" charset="0"/>
            </a:endParaRPr>
          </a:p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Entscheid Nationalrat Sommersession 2023: Erwerb von Infrastrukturen der Energiewirtschaft durch Personen im Ausland soll bewilligungspflichtig sein</a:t>
            </a:r>
            <a:endParaRPr lang="en-US" sz="1750" dirty="0">
              <a:latin typeface="Mona Sans Semi Bold" panose="020B0604020202020204" charset="0"/>
            </a:endParaRPr>
          </a:p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Stand der Beratungen: Pa. Iv. liegt bei der UREK-S</a:t>
            </a:r>
            <a:endParaRPr lang="en-US" sz="1750" dirty="0">
              <a:latin typeface="Mona Sans Semi Bold" panose="020B0604020202020204" charset="0"/>
            </a:endParaRPr>
          </a:p>
        </p:txBody>
      </p:sp>
      <p:sp>
        <p:nvSpPr>
          <p:cNvPr id="6" name="Shape 4"/>
          <p:cNvSpPr/>
          <p:nvPr/>
        </p:nvSpPr>
        <p:spPr>
          <a:xfrm>
            <a:off x="8959096" y="4176117"/>
            <a:ext cx="4885015" cy="2415421"/>
          </a:xfrm>
          <a:prstGeom prst="roundRect">
            <a:avLst>
              <a:gd name="adj" fmla="val 3944"/>
            </a:avLst>
          </a:prstGeom>
          <a:solidFill>
            <a:srgbClr val="D4D6DE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7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5910" y="4527828"/>
            <a:ext cx="283488" cy="226814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9696212" y="4459605"/>
            <a:ext cx="3921085" cy="1814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000000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Die Lex Koller ist für dieses Begehren nicht die geeignete Gesetzesbasis. Die betreffenden Infrastrukturen sind ohnehin zu grossen Teilen in staatlicher Hand.</a:t>
            </a:r>
            <a:endParaRPr lang="en-US" sz="1750" dirty="0">
              <a:latin typeface="Mona Sans Semi Bold" panose="020B0604020202020204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9B4C5A76-FC78-4D50-A5FB-BEAECFBC1F47}"/>
              </a:ext>
            </a:extLst>
          </p:cNvPr>
          <p:cNvSpPr txBox="1"/>
          <p:nvPr/>
        </p:nvSpPr>
        <p:spPr>
          <a:xfrm>
            <a:off x="12701116" y="7777424"/>
            <a:ext cx="192928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de-CH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689967"/>
            <a:ext cx="12796123" cy="5387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200"/>
              </a:lnSpc>
              <a:buNone/>
            </a:pPr>
            <a:r>
              <a:rPr lang="en-US" sz="33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Lex Koller: Verschärfung durch mögliche Begleitmassnahmen</a:t>
            </a:r>
            <a:endParaRPr lang="en-US" sz="33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1535787"/>
            <a:ext cx="1077397" cy="12929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2075855" y="1751171"/>
            <a:ext cx="2693551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b="1" dirty="0" err="1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Volksinitiative</a:t>
            </a:r>
            <a:r>
              <a:rPr lang="en-US" sz="2100" b="1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 SVP (</a:t>
            </a:r>
            <a:r>
              <a:rPr lang="en-US" sz="2100" b="1" dirty="0" err="1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Abstimmung</a:t>
            </a:r>
            <a:r>
              <a:rPr lang="en-US" sz="2100" b="1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 am 14. Juni 2026)</a:t>
            </a:r>
            <a:endParaRPr lang="en-US" sz="2100" b="1" dirty="0"/>
          </a:p>
        </p:txBody>
      </p:sp>
      <p:sp>
        <p:nvSpPr>
          <p:cNvPr id="5" name="Text 2"/>
          <p:cNvSpPr/>
          <p:nvPr/>
        </p:nvSpPr>
        <p:spPr>
          <a:xfrm>
            <a:off x="2075855" y="2210514"/>
            <a:ext cx="11760756" cy="3361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5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«Keine 10-Millionen-Schweiz! Nachhaltigkeitsinitiative»</a:t>
            </a:r>
            <a:endParaRPr lang="en-US" sz="1650" dirty="0">
              <a:latin typeface="Mona Sans Semi Bold" panose="020B0604020202020204" charset="0"/>
            </a:endParaRPr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790" y="2828687"/>
            <a:ext cx="1077397" cy="12929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2075855" y="3044071"/>
            <a:ext cx="2693551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b="1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Position Bundesrat</a:t>
            </a:r>
            <a:endParaRPr lang="en-US" sz="2100" b="1" dirty="0"/>
          </a:p>
        </p:txBody>
      </p:sp>
      <p:sp>
        <p:nvSpPr>
          <p:cNvPr id="8" name="Text 4"/>
          <p:cNvSpPr/>
          <p:nvPr/>
        </p:nvSpPr>
        <p:spPr>
          <a:xfrm>
            <a:off x="2075855" y="3503414"/>
            <a:ext cx="11760756" cy="3361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5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Ablehnung der Initiative, aber Vorschlag von Begleitmassnahmen</a:t>
            </a:r>
            <a:endParaRPr lang="en-US" sz="1650" dirty="0">
              <a:latin typeface="Mona Sans Semi Bold" panose="020B0604020202020204" charset="0"/>
            </a:endParaRPr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790" y="4121587"/>
            <a:ext cx="1077397" cy="129290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2075855" y="4336971"/>
            <a:ext cx="4812030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b="1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Vernehmlassung (geplant April 2026)</a:t>
            </a:r>
            <a:endParaRPr lang="en-US" sz="2100" b="1" dirty="0"/>
          </a:p>
        </p:txBody>
      </p:sp>
      <p:sp>
        <p:nvSpPr>
          <p:cNvPr id="11" name="Text 6"/>
          <p:cNvSpPr/>
          <p:nvPr/>
        </p:nvSpPr>
        <p:spPr>
          <a:xfrm>
            <a:off x="2075855" y="4796314"/>
            <a:ext cx="11760756" cy="3361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5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Anpassung der Lex Koller zur Verschärfung der Erwerbsbedingungen</a:t>
            </a:r>
            <a:endParaRPr lang="en-US" sz="1650" dirty="0">
              <a:latin typeface="Mona Sans Semi Bold" panose="020B0604020202020204" charset="0"/>
            </a:endParaRPr>
          </a:p>
        </p:txBody>
      </p:sp>
      <p:sp>
        <p:nvSpPr>
          <p:cNvPr id="12" name="Shape 7"/>
          <p:cNvSpPr/>
          <p:nvPr/>
        </p:nvSpPr>
        <p:spPr>
          <a:xfrm>
            <a:off x="793790" y="5644753"/>
            <a:ext cx="13042821" cy="1894761"/>
          </a:xfrm>
          <a:prstGeom prst="roundRect">
            <a:avLst>
              <a:gd name="adj" fmla="val 4777"/>
            </a:avLst>
          </a:prstGeom>
          <a:solidFill>
            <a:srgbClr val="D4D6DE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9174" y="5969318"/>
            <a:ext cx="269319" cy="215384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1493877" y="5903238"/>
            <a:ext cx="12127349" cy="13444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50" dirty="0">
                <a:solidFill>
                  <a:srgbClr val="000000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Der Bundesrat lehnt die Initiative zwar ab, schlägt jedoch Begleitmassnahmen vor, um dem «zunehmend knappen Wohnungsangebot zu begegnen».</a:t>
            </a:r>
            <a:endParaRPr lang="en-US" sz="1650" dirty="0">
              <a:latin typeface="Mona Sans Semi Bold" panose="020B0604020202020204" charset="0"/>
            </a:endParaRPr>
          </a:p>
          <a:p>
            <a:pPr marL="0" indent="0" algn="l">
              <a:lnSpc>
                <a:spcPts val="2600"/>
              </a:lnSpc>
              <a:buNone/>
            </a:pPr>
            <a:r>
              <a:rPr lang="en-US" sz="1650" dirty="0">
                <a:solidFill>
                  <a:srgbClr val="000000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Unter anderem plant er eine Anpassung der Lex Koller, um die Bedingungen zu verschärfen, unter welchen Personen im Ausland Immobilien in der Schweiz kaufen und behalten können.</a:t>
            </a:r>
            <a:endParaRPr lang="en-US" sz="1650" dirty="0">
              <a:latin typeface="Mona Sans Semi Bold" panose="020B0604020202020204" charset="0"/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F8408722-5E65-958E-7D48-70D79AF3A35F}"/>
              </a:ext>
            </a:extLst>
          </p:cNvPr>
          <p:cNvSpPr txBox="1"/>
          <p:nvPr/>
        </p:nvSpPr>
        <p:spPr>
          <a:xfrm>
            <a:off x="12701116" y="7777424"/>
            <a:ext cx="192928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de-CH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790111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Mieterschutz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3952518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endParaRPr lang="en-US" sz="1750" dirty="0"/>
          </a:p>
        </p:txBody>
      </p:sp>
      <p:sp>
        <p:nvSpPr>
          <p:cNvPr id="4" name="Shape 2"/>
          <p:cNvSpPr/>
          <p:nvPr/>
        </p:nvSpPr>
        <p:spPr>
          <a:xfrm>
            <a:off x="793790" y="4570571"/>
            <a:ext cx="4196358" cy="868918"/>
          </a:xfrm>
          <a:prstGeom prst="roundRect">
            <a:avLst>
              <a:gd name="adj" fmla="val 16837"/>
            </a:avLst>
          </a:prstGeom>
          <a:solidFill>
            <a:srgbClr val="FFFFFF">
              <a:alpha val="95000"/>
            </a:srgbClr>
          </a:solidFill>
          <a:ln w="30480">
            <a:solidFill>
              <a:srgbClr val="5258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5" name="Shape 3"/>
          <p:cNvSpPr/>
          <p:nvPr/>
        </p:nvSpPr>
        <p:spPr>
          <a:xfrm>
            <a:off x="763310" y="4570571"/>
            <a:ext cx="121920" cy="868918"/>
          </a:xfrm>
          <a:prstGeom prst="roundRect">
            <a:avLst>
              <a:gd name="adj" fmla="val 78139"/>
            </a:avLst>
          </a:prstGeom>
          <a:solidFill>
            <a:srgbClr val="52586B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6" name="Text 4"/>
          <p:cNvSpPr/>
          <p:nvPr/>
        </p:nvSpPr>
        <p:spPr>
          <a:xfrm>
            <a:off x="1142524" y="4827865"/>
            <a:ext cx="3336727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Nationale Volksinitiative</a:t>
            </a:r>
            <a:endParaRPr lang="en-US" sz="2200" dirty="0"/>
          </a:p>
        </p:txBody>
      </p:sp>
      <p:sp>
        <p:nvSpPr>
          <p:cNvPr id="7" name="Shape 5"/>
          <p:cNvSpPr/>
          <p:nvPr/>
        </p:nvSpPr>
        <p:spPr>
          <a:xfrm>
            <a:off x="5216962" y="4570571"/>
            <a:ext cx="4196358" cy="868918"/>
          </a:xfrm>
          <a:prstGeom prst="roundRect">
            <a:avLst>
              <a:gd name="adj" fmla="val 16837"/>
            </a:avLst>
          </a:prstGeom>
          <a:solidFill>
            <a:srgbClr val="FFFFFF">
              <a:alpha val="95000"/>
            </a:srgbClr>
          </a:solidFill>
          <a:ln w="30480">
            <a:solidFill>
              <a:srgbClr val="5258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8" name="Shape 6"/>
          <p:cNvSpPr/>
          <p:nvPr/>
        </p:nvSpPr>
        <p:spPr>
          <a:xfrm>
            <a:off x="5186482" y="4570571"/>
            <a:ext cx="121920" cy="868918"/>
          </a:xfrm>
          <a:prstGeom prst="roundRect">
            <a:avLst>
              <a:gd name="adj" fmla="val 78139"/>
            </a:avLst>
          </a:prstGeom>
          <a:solidFill>
            <a:srgbClr val="52586B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9" name="Text 7"/>
          <p:cNvSpPr/>
          <p:nvPr/>
        </p:nvSpPr>
        <p:spPr>
          <a:xfrm>
            <a:off x="5565696" y="4827865"/>
            <a:ext cx="3044904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Volksinitiativen Zürich</a:t>
            </a:r>
            <a:endParaRPr lang="en-US" sz="2200" dirty="0"/>
          </a:p>
        </p:txBody>
      </p:sp>
      <p:sp>
        <p:nvSpPr>
          <p:cNvPr id="10" name="Shape 8"/>
          <p:cNvSpPr/>
          <p:nvPr/>
        </p:nvSpPr>
        <p:spPr>
          <a:xfrm>
            <a:off x="9640133" y="4570571"/>
            <a:ext cx="4196358" cy="868918"/>
          </a:xfrm>
          <a:prstGeom prst="roundRect">
            <a:avLst>
              <a:gd name="adj" fmla="val 16837"/>
            </a:avLst>
          </a:prstGeom>
          <a:solidFill>
            <a:srgbClr val="FFFFFF">
              <a:alpha val="95000"/>
            </a:srgbClr>
          </a:solidFill>
          <a:ln w="30480">
            <a:solidFill>
              <a:srgbClr val="52586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Shape 9"/>
          <p:cNvSpPr/>
          <p:nvPr/>
        </p:nvSpPr>
        <p:spPr>
          <a:xfrm>
            <a:off x="9609653" y="4570571"/>
            <a:ext cx="121920" cy="868918"/>
          </a:xfrm>
          <a:prstGeom prst="roundRect">
            <a:avLst>
              <a:gd name="adj" fmla="val 78139"/>
            </a:avLst>
          </a:prstGeom>
          <a:solidFill>
            <a:srgbClr val="52586B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2" name="Text 10"/>
          <p:cNvSpPr/>
          <p:nvPr/>
        </p:nvSpPr>
        <p:spPr>
          <a:xfrm>
            <a:off x="9988868" y="4827865"/>
            <a:ext cx="3156823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52586B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Aktionsplan Bundesrat</a:t>
            </a:r>
            <a:endParaRPr lang="en-US" sz="2200" dirty="0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E402FB08-6562-33B1-7EA7-8B242373A37F}"/>
              </a:ext>
            </a:extLst>
          </p:cNvPr>
          <p:cNvSpPr txBox="1"/>
          <p:nvPr/>
        </p:nvSpPr>
        <p:spPr>
          <a:xfrm>
            <a:off x="12701116" y="7777424"/>
            <a:ext cx="192928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de-CH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016198"/>
            <a:ext cx="4536519" cy="566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450"/>
              </a:lnSpc>
              <a:buNone/>
            </a:pPr>
            <a:r>
              <a:rPr lang="de-CH" sz="3550" noProof="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«Mietpreis-Initiative»</a:t>
            </a:r>
            <a:endParaRPr lang="de-CH" sz="3550" noProof="0" dirty="0"/>
          </a:p>
        </p:txBody>
      </p:sp>
      <p:sp>
        <p:nvSpPr>
          <p:cNvPr id="3" name="Text 1"/>
          <p:cNvSpPr/>
          <p:nvPr/>
        </p:nvSpPr>
        <p:spPr>
          <a:xfrm>
            <a:off x="793790" y="2127409"/>
            <a:ext cx="7604284" cy="30618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Langjährige Mietende profitieren von tiefen Bestandesmieten - steigende Preise betreffen insb. Neuvermietungen.</a:t>
            </a:r>
            <a:endParaRPr lang="en-US" sz="1750" dirty="0">
              <a:latin typeface="Mona Sans Semi Bold" panose="020B0604020202020204" charset="0"/>
            </a:endParaRPr>
          </a:p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Höhere Mieten bei Neuvermietungen gehen mit Qualitätssteigerungen einher: moderne Grundrisse, energetische Sanierungen und Investitionen in umweltfreundliche Technologien.</a:t>
            </a:r>
            <a:endParaRPr lang="en-US" sz="1750" dirty="0">
              <a:latin typeface="Mona Sans Semi Bold" panose="020B0604020202020204" charset="0"/>
            </a:endParaRPr>
          </a:p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Wer tiefere Mieten will, muss mehr bauen. Entstehen mehr Wohnungen, kann der Druck auf die Mieten nachhaltig gesenkt werden.</a:t>
            </a:r>
            <a:endParaRPr lang="en-US" sz="1750" dirty="0">
              <a:latin typeface="Mona Sans Semi Bold" panose="020B0604020202020204" charset="0"/>
            </a:endParaRPr>
          </a:p>
        </p:txBody>
      </p:sp>
      <p:sp>
        <p:nvSpPr>
          <p:cNvPr id="4" name="Shape 2"/>
          <p:cNvSpPr/>
          <p:nvPr/>
        </p:nvSpPr>
        <p:spPr>
          <a:xfrm>
            <a:off x="8959096" y="2178487"/>
            <a:ext cx="4885015" cy="2052518"/>
          </a:xfrm>
          <a:prstGeom prst="roundRect">
            <a:avLst>
              <a:gd name="adj" fmla="val 4642"/>
            </a:avLst>
          </a:prstGeom>
          <a:solidFill>
            <a:srgbClr val="D4D6DE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5910" y="2530197"/>
            <a:ext cx="283488" cy="226814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9696212" y="2461974"/>
            <a:ext cx="3921085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000000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Vergleiche Genf und Basel: Strenge Regulierungen bremsen Investitionen, senken die Qualität und verhindern Wohnraumwechsel.</a:t>
            </a:r>
            <a:endParaRPr lang="en-US" sz="1750" dirty="0">
              <a:latin typeface="Mona Sans Semi Bold" panose="020B0604020202020204" charset="0"/>
            </a:endParaRPr>
          </a:p>
        </p:txBody>
      </p:sp>
      <p:sp>
        <p:nvSpPr>
          <p:cNvPr id="7" name="Shape 4"/>
          <p:cNvSpPr/>
          <p:nvPr/>
        </p:nvSpPr>
        <p:spPr>
          <a:xfrm>
            <a:off x="793790" y="5523667"/>
            <a:ext cx="13042821" cy="1689616"/>
          </a:xfrm>
          <a:prstGeom prst="roundRect">
            <a:avLst>
              <a:gd name="adj" fmla="val 5638"/>
            </a:avLst>
          </a:prstGeom>
          <a:solidFill>
            <a:srgbClr val="E2E4E9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0604" y="5875377"/>
            <a:ext cx="283488" cy="226814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1530906" y="5807154"/>
            <a:ext cx="12078891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000000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Absender der Initiative</a:t>
            </a:r>
            <a:r>
              <a:rPr lang="en-US" sz="1750" dirty="0">
                <a:solidFill>
                  <a:srgbClr val="000000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: Mieterinnen- und Mieterverband (unterstützt durch AVIVO Schweiz, Grüne, SGB, SP, WeCollect, Verband der Geschäftsmieter, Caritas und Travail.Suisse.</a:t>
            </a:r>
            <a:endParaRPr lang="en-US" sz="1750" dirty="0">
              <a:latin typeface="Mona Sans Semi Bold" panose="020B0604020202020204" charset="0"/>
            </a:endParaRPr>
          </a:p>
          <a:p>
            <a:pPr marL="0" indent="0" algn="l">
              <a:lnSpc>
                <a:spcPts val="2850"/>
              </a:lnSpc>
              <a:buNone/>
            </a:pPr>
            <a:r>
              <a:rPr lang="en-US" sz="1750" b="1" dirty="0">
                <a:solidFill>
                  <a:srgbClr val="000000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Status Quo</a:t>
            </a:r>
            <a:r>
              <a:rPr lang="en-US" sz="1750" dirty="0">
                <a:solidFill>
                  <a:srgbClr val="000000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: Im Sammelstadium (Ablauffrist: 03.12.2026) - Unterschriftenanzahl wurde bereits erreicht</a:t>
            </a:r>
            <a:endParaRPr lang="en-US" sz="1750" dirty="0">
              <a:latin typeface="Mona Sans Semi Bold" panose="020B0604020202020204" charset="0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D8DC75F4-6F44-1369-5F2C-A12A4CB3DC40}"/>
              </a:ext>
            </a:extLst>
          </p:cNvPr>
          <p:cNvSpPr txBox="1"/>
          <p:nvPr/>
        </p:nvSpPr>
        <p:spPr>
          <a:xfrm>
            <a:off x="12701116" y="7777424"/>
            <a:ext cx="192928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de-CH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935593"/>
            <a:ext cx="6298763" cy="5103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000"/>
              </a:lnSpc>
              <a:buNone/>
            </a:pPr>
            <a:r>
              <a:rPr lang="de-CH" sz="3200" noProof="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Zürcher «Wohnschutz-Initiative»</a:t>
            </a:r>
            <a:endParaRPr lang="de-CH" sz="3200" noProof="0" dirty="0"/>
          </a:p>
        </p:txBody>
      </p:sp>
      <p:sp>
        <p:nvSpPr>
          <p:cNvPr id="3" name="Shape 1"/>
          <p:cNvSpPr/>
          <p:nvPr/>
        </p:nvSpPr>
        <p:spPr>
          <a:xfrm>
            <a:off x="793790" y="1721406"/>
            <a:ext cx="13042821" cy="1122521"/>
          </a:xfrm>
          <a:prstGeom prst="roundRect">
            <a:avLst>
              <a:gd name="adj" fmla="val 7638"/>
            </a:avLst>
          </a:prstGeom>
          <a:solidFill>
            <a:srgbClr val="F2F2F2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863" y="2006084"/>
            <a:ext cx="255151" cy="204073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457087" y="1956078"/>
            <a:ext cx="12175450" cy="6205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de-CH" sz="1600" noProof="0" dirty="0">
                <a:solidFill>
                  <a:srgbClr val="000000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Die Initiative hat zum Ziel, «den Städten und Gemeinden ein Instrument zu geben, um bezahlbaren Wohnraum zu schützen». Sie dürfte im Fall einer Annahme signifikante Auswirkungen auf Immobilienportfolios haben. </a:t>
            </a:r>
            <a:endParaRPr lang="de-CH" sz="1600" noProof="0" dirty="0">
              <a:latin typeface="Mona Sans Semi Bold" panose="020B0604020202020204" charset="0"/>
            </a:endParaRPr>
          </a:p>
        </p:txBody>
      </p:sp>
      <p:sp>
        <p:nvSpPr>
          <p:cNvPr id="6" name="Shape 3"/>
          <p:cNvSpPr/>
          <p:nvPr/>
        </p:nvSpPr>
        <p:spPr>
          <a:xfrm>
            <a:off x="793790" y="3050619"/>
            <a:ext cx="4225052" cy="3015734"/>
          </a:xfrm>
          <a:prstGeom prst="roundRect">
            <a:avLst>
              <a:gd name="adj" fmla="val 2843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4"/>
          <p:cNvSpPr/>
          <p:nvPr/>
        </p:nvSpPr>
        <p:spPr>
          <a:xfrm>
            <a:off x="1005483" y="3262313"/>
            <a:ext cx="3801666" cy="18616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600" b="1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Rückläufige Investitionsbereitschaft</a:t>
            </a:r>
            <a:r>
              <a:rPr lang="en-US" sz="160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: Mietpreisdeckel und Renditebeschränkungen reduzieren die langfristige Ertragsaussicht. Neubau- und Sanierungsprojekte werden verschoben und/oder reduziert.</a:t>
            </a:r>
            <a:endParaRPr lang="en-US" sz="1600" dirty="0">
              <a:latin typeface="Mona Sans Semi Bold" panose="020B0604020202020204" charset="0"/>
            </a:endParaRPr>
          </a:p>
        </p:txBody>
      </p:sp>
      <p:sp>
        <p:nvSpPr>
          <p:cNvPr id="8" name="Shape 5"/>
          <p:cNvSpPr/>
          <p:nvPr/>
        </p:nvSpPr>
        <p:spPr>
          <a:xfrm>
            <a:off x="5202555" y="3050619"/>
            <a:ext cx="4225171" cy="3015734"/>
          </a:xfrm>
          <a:prstGeom prst="roundRect">
            <a:avLst>
              <a:gd name="adj" fmla="val 2843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6"/>
          <p:cNvSpPr/>
          <p:nvPr/>
        </p:nvSpPr>
        <p:spPr>
          <a:xfrm>
            <a:off x="5414248" y="3262313"/>
            <a:ext cx="3801785" cy="18616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600" b="1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Abnehmende Instandhaltungsaktivitäten</a:t>
            </a:r>
            <a:r>
              <a:rPr lang="en-US" sz="160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:</a:t>
            </a:r>
            <a:endParaRPr lang="en-US" sz="1600" dirty="0">
              <a:latin typeface="Mona Sans Semi Bold" panose="020B0604020202020204" charset="0"/>
            </a:endParaRPr>
          </a:p>
          <a:p>
            <a:pPr marL="0" indent="0" algn="l">
              <a:lnSpc>
                <a:spcPts val="2400"/>
              </a:lnSpc>
              <a:buNone/>
            </a:pPr>
            <a:r>
              <a:rPr lang="en-US" sz="160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Anreiz, bestehende Liegenschaften zu modernisieren, wird durch eingeschränkte Möglichkeiten bei der Mietzinsanpassung gedämpft.</a:t>
            </a:r>
            <a:endParaRPr lang="en-US" sz="1600" dirty="0">
              <a:latin typeface="Mona Sans Semi Bold" panose="020B0604020202020204" charset="0"/>
            </a:endParaRPr>
          </a:p>
        </p:txBody>
      </p:sp>
      <p:sp>
        <p:nvSpPr>
          <p:cNvPr id="10" name="Shape 7"/>
          <p:cNvSpPr/>
          <p:nvPr/>
        </p:nvSpPr>
        <p:spPr>
          <a:xfrm>
            <a:off x="9611439" y="3050619"/>
            <a:ext cx="4225171" cy="3015734"/>
          </a:xfrm>
          <a:prstGeom prst="roundRect">
            <a:avLst>
              <a:gd name="adj" fmla="val 2843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8"/>
          <p:cNvSpPr/>
          <p:nvPr/>
        </p:nvSpPr>
        <p:spPr>
          <a:xfrm>
            <a:off x="9823133" y="3262313"/>
            <a:ext cx="3801785" cy="217193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600" b="1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Verstärkter Druck im unregulierten Segment</a:t>
            </a:r>
            <a:r>
              <a:rPr lang="en-US" sz="160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:</a:t>
            </a:r>
            <a:endParaRPr lang="en-US" sz="1600" dirty="0">
              <a:latin typeface="Mona Sans Semi Bold" panose="020B0604020202020204" charset="0"/>
            </a:endParaRPr>
          </a:p>
          <a:p>
            <a:pPr marL="0" indent="0" algn="l">
              <a:lnSpc>
                <a:spcPts val="2400"/>
              </a:lnSpc>
              <a:buNone/>
            </a:pPr>
            <a:r>
              <a:rPr lang="en-US" sz="160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Neubauten sind in der Regel von solchen Beschränkungen ausgenommen. Dies kann zu überdurchschnittlichen Mietpreissteigerungen in diesem Segment führen.</a:t>
            </a:r>
            <a:endParaRPr lang="en-US" sz="1600" dirty="0">
              <a:latin typeface="Mona Sans Semi Bold" panose="020B0604020202020204" charset="0"/>
            </a:endParaRPr>
          </a:p>
        </p:txBody>
      </p:sp>
      <p:sp>
        <p:nvSpPr>
          <p:cNvPr id="12" name="Text 9"/>
          <p:cNvSpPr/>
          <p:nvPr/>
        </p:nvSpPr>
        <p:spPr>
          <a:xfrm>
            <a:off x="9823133" y="5544383"/>
            <a:ext cx="3801785" cy="3102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endParaRPr lang="en-US" sz="1600" dirty="0"/>
          </a:p>
        </p:txBody>
      </p:sp>
      <p:sp>
        <p:nvSpPr>
          <p:cNvPr id="13" name="Shape 10"/>
          <p:cNvSpPr/>
          <p:nvPr/>
        </p:nvSpPr>
        <p:spPr>
          <a:xfrm>
            <a:off x="793790" y="6250067"/>
            <a:ext cx="13042821" cy="1043940"/>
          </a:xfrm>
          <a:prstGeom prst="roundRect">
            <a:avLst>
              <a:gd name="adj" fmla="val 8213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Text 11"/>
          <p:cNvSpPr/>
          <p:nvPr/>
        </p:nvSpPr>
        <p:spPr>
          <a:xfrm>
            <a:off x="1005483" y="6461760"/>
            <a:ext cx="12619434" cy="6205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600" b="1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Auswirkungen auf kommunale Finanzen</a:t>
            </a:r>
            <a:r>
              <a:rPr lang="en-US" sz="160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: Ein Rückgang der Bau- und Sanierungstätigkeit kann zu einem geringeren Steuersubstrat führen.</a:t>
            </a:r>
            <a:endParaRPr lang="en-US" sz="1600" dirty="0">
              <a:latin typeface="Mona Sans Semi Bold" panose="020B0604020202020204" charset="0"/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E177B4E7-68FE-C6AD-FC96-E3CC781EB36A}"/>
              </a:ext>
            </a:extLst>
          </p:cNvPr>
          <p:cNvSpPr txBox="1"/>
          <p:nvPr/>
        </p:nvSpPr>
        <p:spPr>
          <a:xfrm>
            <a:off x="12701116" y="7777424"/>
            <a:ext cx="192928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de-CH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468874"/>
            <a:ext cx="6098024" cy="5387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200"/>
              </a:lnSpc>
              <a:buNone/>
            </a:pPr>
            <a:r>
              <a:rPr lang="de-CH" sz="3350" noProof="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Zürcher «Wohnungsinitiative</a:t>
            </a:r>
            <a:r>
              <a:rPr lang="de-CH" sz="3350" dirty="0">
                <a:solidFill>
                  <a:srgbClr val="373B48"/>
                </a:solidFill>
                <a:latin typeface="Mona Sans Semi Bold" pitchFamily="34" charset="0"/>
                <a:ea typeface="Mona Sans Semi Bold" pitchFamily="34" charset="-122"/>
                <a:cs typeface="Mona Sans Semi Bold" pitchFamily="34" charset="-120"/>
              </a:rPr>
              <a:t>»</a:t>
            </a:r>
            <a:endParaRPr lang="de-CH" sz="3350" noProof="0" dirty="0"/>
          </a:p>
        </p:txBody>
      </p:sp>
      <p:sp>
        <p:nvSpPr>
          <p:cNvPr id="3" name="Shape 1"/>
          <p:cNvSpPr/>
          <p:nvPr/>
        </p:nvSpPr>
        <p:spPr>
          <a:xfrm>
            <a:off x="793790" y="2314694"/>
            <a:ext cx="13042821" cy="1894761"/>
          </a:xfrm>
          <a:prstGeom prst="roundRect">
            <a:avLst>
              <a:gd name="adj" fmla="val 4777"/>
            </a:avLst>
          </a:prstGeom>
          <a:solidFill>
            <a:srgbClr val="F2F2F2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174" y="2628543"/>
            <a:ext cx="269319" cy="215384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493877" y="2573179"/>
            <a:ext cx="12127349" cy="13444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50" dirty="0">
                <a:solidFill>
                  <a:srgbClr val="000000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Mit dieser Volksinitiative sollen Kanton und Gemeinden den Verfassungsauftrag erhalten, für ein ausreichendes und bedarfsgerechtes Wohnungsangebot zu sorgen und ökologische Bauweisen zu fördern. Ausserdem soll eine kantonale öffentlich-rechtliche Anstalt gegründet werden, welche günstige Wohnungen bereitstellt und gemeinnützige Wohnbauträger unterstützt.</a:t>
            </a:r>
            <a:endParaRPr lang="en-US" sz="1650" dirty="0">
              <a:latin typeface="Mona Sans Semi Bold" panose="020B0604020202020204" charset="0"/>
            </a:endParaRPr>
          </a:p>
        </p:txBody>
      </p:sp>
      <p:sp>
        <p:nvSpPr>
          <p:cNvPr id="6" name="Shape 3"/>
          <p:cNvSpPr/>
          <p:nvPr/>
        </p:nvSpPr>
        <p:spPr>
          <a:xfrm>
            <a:off x="793790" y="4439722"/>
            <a:ext cx="6419017" cy="2320885"/>
          </a:xfrm>
          <a:prstGeom prst="roundRect">
            <a:avLst>
              <a:gd name="adj" fmla="val 3900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4"/>
          <p:cNvSpPr/>
          <p:nvPr/>
        </p:nvSpPr>
        <p:spPr>
          <a:xfrm>
            <a:off x="1016794" y="4662726"/>
            <a:ext cx="5973008" cy="6722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50" b="1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Kommissionsmehrheit: Mehr Wohnungen statt mehr Stellen beim Staat</a:t>
            </a:r>
            <a:endParaRPr lang="en-US" sz="1650" dirty="0">
              <a:latin typeface="Mona Sans Semi Bold" panose="020B0604020202020204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1016794" y="5457706"/>
            <a:ext cx="5973008" cy="107989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165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Mehr Anreize für private Bauträgerschaft, vereinfachte Verfahren</a:t>
            </a:r>
            <a:endParaRPr lang="en-US" sz="1650" dirty="0">
              <a:latin typeface="Mona Sans Semi Bold" panose="020B0604020202020204" charset="0"/>
            </a:endParaRPr>
          </a:p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165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Betrieb der Anstalt = zusätzliche Kosten</a:t>
            </a:r>
            <a:endParaRPr lang="en-US" sz="1650" dirty="0">
              <a:latin typeface="Mona Sans Semi Bold" panose="020B0604020202020204" charset="0"/>
            </a:endParaRPr>
          </a:p>
        </p:txBody>
      </p:sp>
      <p:sp>
        <p:nvSpPr>
          <p:cNvPr id="9" name="Shape 6"/>
          <p:cNvSpPr/>
          <p:nvPr/>
        </p:nvSpPr>
        <p:spPr>
          <a:xfrm>
            <a:off x="7417475" y="4439722"/>
            <a:ext cx="6419136" cy="2320885"/>
          </a:xfrm>
          <a:prstGeom prst="roundRect">
            <a:avLst>
              <a:gd name="adj" fmla="val 3900"/>
            </a:avLst>
          </a:prstGeom>
          <a:solidFill>
            <a:srgbClr val="E2E4E9"/>
          </a:solidFill>
          <a:ln w="7620">
            <a:solidFill>
              <a:srgbClr val="C8CACF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Text 7"/>
          <p:cNvSpPr/>
          <p:nvPr/>
        </p:nvSpPr>
        <p:spPr>
          <a:xfrm>
            <a:off x="7640479" y="4662726"/>
            <a:ext cx="5973128" cy="33611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50" b="1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Gegenvorschlag</a:t>
            </a:r>
            <a:endParaRPr lang="en-US" sz="1650" dirty="0">
              <a:latin typeface="Mona Sans Semi Bold" panose="020B0604020202020204" charset="0"/>
            </a:endParaRPr>
          </a:p>
        </p:txBody>
      </p:sp>
      <p:sp>
        <p:nvSpPr>
          <p:cNvPr id="11" name="Text 8"/>
          <p:cNvSpPr/>
          <p:nvPr/>
        </p:nvSpPr>
        <p:spPr>
          <a:xfrm>
            <a:off x="7640479" y="5121593"/>
            <a:ext cx="5973128" cy="14160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165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Der Gegenvorschlag setzt auf Rahmenbedingungen und Anreize, um den Wohnungsbau insgesamt anzukurbeln</a:t>
            </a:r>
            <a:endParaRPr lang="en-US" sz="1650" dirty="0">
              <a:latin typeface="Mona Sans Semi Bold" panose="020B0604020202020204" charset="0"/>
            </a:endParaRPr>
          </a:p>
          <a:p>
            <a:pPr marL="342900" indent="-342900" algn="l">
              <a:lnSpc>
                <a:spcPts val="2600"/>
              </a:lnSpc>
              <a:buSzPct val="100000"/>
              <a:buChar char="•"/>
            </a:pPr>
            <a:r>
              <a:rPr lang="en-US" sz="1650" dirty="0">
                <a:solidFill>
                  <a:srgbClr val="52586B"/>
                </a:solidFill>
                <a:latin typeface="Mona Sans Semi Bold" panose="020B0604020202020204" charset="0"/>
                <a:ea typeface="Funnel Sans" pitchFamily="34" charset="-122"/>
                <a:cs typeface="Funnel Sans" pitchFamily="34" charset="-120"/>
              </a:rPr>
              <a:t>Weniger Regulierung, Beschleunigung baurechtlicher Verfahren, Förderung der Verdichtung</a:t>
            </a:r>
            <a:endParaRPr lang="en-US" sz="1650" dirty="0">
              <a:latin typeface="Mona Sans Semi Bold" panose="020B0604020202020204" charset="0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485BC536-D89A-1A3D-FC0D-98ABF7677574}"/>
              </a:ext>
            </a:extLst>
          </p:cNvPr>
          <p:cNvSpPr txBox="1"/>
          <p:nvPr/>
        </p:nvSpPr>
        <p:spPr>
          <a:xfrm>
            <a:off x="12701116" y="7777424"/>
            <a:ext cx="192928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de-CH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63E016F09E0C5448D10DD44EDCAF61E" ma:contentTypeVersion="15" ma:contentTypeDescription="Crée un document." ma:contentTypeScope="" ma:versionID="1af96406b8de32adcd8d9264aab5a72a">
  <xsd:schema xmlns:xsd="http://www.w3.org/2001/XMLSchema" xmlns:xs="http://www.w3.org/2001/XMLSchema" xmlns:p="http://schemas.microsoft.com/office/2006/metadata/properties" xmlns:ns2="3f74a362-5f04-4357-9786-f6c2f4915deb" xmlns:ns3="bc6f9c11-691a-4d91-b744-24674e48a172" targetNamespace="http://schemas.microsoft.com/office/2006/metadata/properties" ma:root="true" ma:fieldsID="bc0bba1958a3f83a324f31a01eb83d8c" ns2:_="" ns3:_="">
    <xsd:import namespace="3f74a362-5f04-4357-9786-f6c2f4915deb"/>
    <xsd:import namespace="bc6f9c11-691a-4d91-b744-24674e48a17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74a362-5f04-4357-9786-f6c2f4915de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fe786b9-1c85-42a9-b7b5-ad9f223a9eb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6f9c11-691a-4d91-b744-24674e48a17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f263c0a-1edb-4a31-91ad-167aaf0ba30f}" ma:internalName="TaxCatchAll" ma:showField="CatchAllData" ma:web="bc6f9c11-691a-4d91-b744-24674e48a17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c6f9c11-691a-4d91-b744-24674e48a172" xsi:nil="true"/>
    <lcf76f155ced4ddcb4097134ff3c332f xmlns="3f74a362-5f04-4357-9786-f6c2f4915deb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C4242D1-447F-4CBD-BCCB-CD5DBCB884BF}"/>
</file>

<file path=customXml/itemProps2.xml><?xml version="1.0" encoding="utf-8"?>
<ds:datastoreItem xmlns:ds="http://schemas.openxmlformats.org/officeDocument/2006/customXml" ds:itemID="{61380D1B-4420-4563-BD2F-EDA07C4E19CE}"/>
</file>

<file path=customXml/itemProps3.xml><?xml version="1.0" encoding="utf-8"?>
<ds:datastoreItem xmlns:ds="http://schemas.openxmlformats.org/officeDocument/2006/customXml" ds:itemID="{DA4FC8B9-3E19-4F95-B75A-C6ADE2FCFDCE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1087</Words>
  <Application>Microsoft Macintosh PowerPoint</Application>
  <PresentationFormat>Personnalisé</PresentationFormat>
  <Paragraphs>120</Paragraphs>
  <Slides>14</Slides>
  <Notes>14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17" baseType="lpstr">
      <vt:lpstr>Arial</vt:lpstr>
      <vt:lpstr>Mona Sans Semi Bold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>Coptis</cp:lastModifiedBy>
  <cp:revision>2</cp:revision>
  <cp:lastPrinted>2026-02-16T11:55:58Z</cp:lastPrinted>
  <dcterms:created xsi:type="dcterms:W3CDTF">2026-02-16T11:40:04Z</dcterms:created>
  <dcterms:modified xsi:type="dcterms:W3CDTF">2026-02-16T17:37:56Z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0x010100863E016F09E0C5448D10DD44EDCAF61E</vt:lpwstr>
  </property>
</Properties>
</file>